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9"/>
  </p:notesMasterIdLst>
  <p:sldIdLst>
    <p:sldId id="256" r:id="rId2"/>
    <p:sldId id="319" r:id="rId3"/>
    <p:sldId id="320" r:id="rId4"/>
    <p:sldId id="321" r:id="rId5"/>
    <p:sldId id="322" r:id="rId6"/>
    <p:sldId id="324" r:id="rId7"/>
    <p:sldId id="325" r:id="rId8"/>
    <p:sldId id="326" r:id="rId9"/>
    <p:sldId id="259" r:id="rId10"/>
    <p:sldId id="327" r:id="rId11"/>
    <p:sldId id="328" r:id="rId12"/>
    <p:sldId id="329" r:id="rId13"/>
    <p:sldId id="260" r:id="rId14"/>
    <p:sldId id="263" r:id="rId15"/>
    <p:sldId id="332" r:id="rId16"/>
    <p:sldId id="330" r:id="rId17"/>
    <p:sldId id="261" r:id="rId18"/>
    <p:sldId id="262" r:id="rId19"/>
    <p:sldId id="264" r:id="rId20"/>
    <p:sldId id="265" r:id="rId21"/>
    <p:sldId id="266" r:id="rId22"/>
    <p:sldId id="314" r:id="rId23"/>
    <p:sldId id="315" r:id="rId24"/>
    <p:sldId id="316" r:id="rId25"/>
    <p:sldId id="317" r:id="rId26"/>
    <p:sldId id="318" r:id="rId27"/>
    <p:sldId id="331" r:id="rId2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2" d="100"/>
          <a:sy n="72" d="100"/>
        </p:scale>
        <p:origin x="43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9F2C0CA-805F-4F5F-8695-8D018DC3DBF2}" type="datetimeFigureOut">
              <a:rPr lang="he-IL" smtClean="0"/>
              <a:t>י"ט/אלול/תשפ"ו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17007DD-7173-41E3-A425-76B0AB51C2BF}" type="slidenum">
              <a:rPr lang="he-IL" smtClean="0"/>
              <a:t>‹#›</a:t>
            </a:fld>
            <a:endParaRPr lang="he-IL"/>
          </a:p>
        </p:txBody>
      </p:sp>
    </p:spTree>
    <p:extLst>
      <p:ext uri="{BB962C8B-B14F-4D97-AF65-F5344CB8AC3E}">
        <p14:creationId xmlns:p14="http://schemas.microsoft.com/office/powerpoint/2010/main" val="206654800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B17007DD-7173-41E3-A425-76B0AB51C2BF}" type="slidenum">
              <a:rPr lang="he-IL" smtClean="0"/>
              <a:t>1</a:t>
            </a:fld>
            <a:endParaRPr lang="he-IL"/>
          </a:p>
        </p:txBody>
      </p:sp>
    </p:spTree>
    <p:extLst>
      <p:ext uri="{BB962C8B-B14F-4D97-AF65-F5344CB8AC3E}">
        <p14:creationId xmlns:p14="http://schemas.microsoft.com/office/powerpoint/2010/main" val="2199944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2B47B1-1D41-4800-8B88-154318C27795}"/>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33C49465-7F8F-4821-83EB-464FEC2633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E4DEA608-AF00-47B0-9291-FDD050AF66D0}"/>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9FE045FD-CA2D-4B1F-87EF-D25B10A0461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5335513-9378-44FF-9D2C-423774F21F27}"/>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3463765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BDE728-0E5D-4947-B5BF-A7ED551471A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265E352-5736-43F4-8AFA-FACB6FC1519A}"/>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6D4F683-7919-40DD-907A-2681533FCC98}"/>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A3D0700F-31F5-45FE-B8CE-C518AC83100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942D8FC-BA2D-4A37-9BE7-9563E12BCFB0}"/>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3680052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FAF2D2-9AE4-400F-BA0B-A551131E79EF}"/>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CEB0969-D675-425F-A333-60D95F17A7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698A452-2042-4150-B623-1945C74DB86C}"/>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70ADDD8C-CE3F-42D2-B8B3-F101BC35723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066847F-822F-4D91-A745-3FC03A08D7A6}"/>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2121639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11A7E3-059A-4914-9A8A-43048D2A649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D934349-A3BE-428D-9584-E57A59C7B7F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F65D88C-B76F-471E-B1E3-F3236323762E}"/>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E1BD04FF-9E18-418F-B986-487A950C917C}"/>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6" name="מציין מיקום של כותרת תחתונה 5">
            <a:extLst>
              <a:ext uri="{FF2B5EF4-FFF2-40B4-BE49-F238E27FC236}">
                <a16:creationId xmlns:a16="http://schemas.microsoft.com/office/drawing/2014/main" id="{5E4A9B2D-53AB-4C98-8DE9-49CEC55F32A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95CB3D0-7F05-4F04-8973-1E0ADE380EC1}"/>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1503488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E748D1-D6F2-4BE0-9233-29A35D901D3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691E99E-832B-4D05-A03D-25C5B24638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5992EC4A-DF6D-4367-9D1C-975D53E01091}"/>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29978D80-B3C9-40AE-BC27-A778674864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A1B6899-76C2-4079-AB0E-E23DEAA54A50}"/>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FC7536E-CDEE-40C4-994C-9E18423642A5}"/>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8" name="מציין מיקום של כותרת תחתונה 7">
            <a:extLst>
              <a:ext uri="{FF2B5EF4-FFF2-40B4-BE49-F238E27FC236}">
                <a16:creationId xmlns:a16="http://schemas.microsoft.com/office/drawing/2014/main" id="{3C8852E9-D540-4A6D-9CF1-614FA99C1D15}"/>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CD0323F-FB8D-4C2C-9B6B-D4B220376604}"/>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1786969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78E67F-5D5F-4005-B7F7-AC9AF8001A0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A6343E98-17E7-4549-9540-EA41261E79AD}"/>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4" name="מציין מיקום של כותרת תחתונה 3">
            <a:extLst>
              <a:ext uri="{FF2B5EF4-FFF2-40B4-BE49-F238E27FC236}">
                <a16:creationId xmlns:a16="http://schemas.microsoft.com/office/drawing/2014/main" id="{28D5ED55-13FD-4FD6-8750-105150EEF96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BB03C02A-8F02-4FD4-988F-7D74D93C6518}"/>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3626216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129E73D6-AAB2-4785-AB48-E6148631D3A2}"/>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3" name="מציין מיקום של כותרת תחתונה 2">
            <a:extLst>
              <a:ext uri="{FF2B5EF4-FFF2-40B4-BE49-F238E27FC236}">
                <a16:creationId xmlns:a16="http://schemas.microsoft.com/office/drawing/2014/main" id="{D87CB2BE-C7FE-456D-87F8-C4B2EDC480CB}"/>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CAE6FB1-10D0-41CB-965D-47B5C2B0D657}"/>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1782462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5AE8FE-328A-4762-9E59-DD9C246B727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78B324E-CBA4-4E15-9308-0C0AA3B523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26C087B2-8C09-4128-9AE3-E47D7A2B91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D9FFA7B-3929-4A44-9DB8-94B598C3E4E9}"/>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6" name="מציין מיקום של כותרת תחתונה 5">
            <a:extLst>
              <a:ext uri="{FF2B5EF4-FFF2-40B4-BE49-F238E27FC236}">
                <a16:creationId xmlns:a16="http://schemas.microsoft.com/office/drawing/2014/main" id="{73638750-B85A-420D-BC37-7F81E9720C6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36B23A5-8391-4EE0-90A2-B7051BC0F15C}"/>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4043345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6B3A9C-F005-4BB0-B331-CAA5FDDFCA5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8A9D6FB-9EE6-44F2-8D3C-1BD616D844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4CDFD247-093E-4820-B6EA-FD559439CE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45D21C4-4FE2-4728-8ED7-B2BAFF4670F1}"/>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6" name="מציין מיקום של כותרת תחתונה 5">
            <a:extLst>
              <a:ext uri="{FF2B5EF4-FFF2-40B4-BE49-F238E27FC236}">
                <a16:creationId xmlns:a16="http://schemas.microsoft.com/office/drawing/2014/main" id="{9264ECF8-025C-47EF-9143-87CE6EB8226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143DF3A-D4BD-4B61-ADF8-088424984384}"/>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2763799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72EF365-A63A-4974-BDE7-849CE22675F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86DE584C-4D07-45F9-B929-4FCEDA67B55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93EE74E-95A1-4048-8CF7-E465F0FCE743}"/>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D8324464-AC8D-4231-ABB3-B2074540F84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3F53B9F-86C8-4368-8D15-FFF4975997BC}"/>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2587990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E89F38DA-266F-4CFE-8A8A-2B323A3CF389}"/>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E920427-9148-4080-AF98-72FFEC9A1C3D}"/>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F05F0C0-8A49-4DE5-B3E7-C5F02A5576AC}"/>
              </a:ext>
            </a:extLst>
          </p:cNvPr>
          <p:cNvSpPr>
            <a:spLocks noGrp="1"/>
          </p:cNvSpPr>
          <p:nvPr>
            <p:ph type="dt" sz="half" idx="10"/>
          </p:nvPr>
        </p:nvSpPr>
        <p:spPr/>
        <p:txBody>
          <a:bodyPr/>
          <a:lstStyle/>
          <a:p>
            <a:fld id="{652FD673-7039-4AB3-B93B-6489975EF1CA}"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F13F6AA7-CE6F-4C5C-90A5-9D9E91ABDB2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CF1B1F0-B8E9-40FE-A054-CCAD0F361076}"/>
              </a:ext>
            </a:extLst>
          </p:cNvPr>
          <p:cNvSpPr>
            <a:spLocks noGrp="1"/>
          </p:cNvSpPr>
          <p:nvPr>
            <p:ph type="sldNum" sz="quarter" idx="12"/>
          </p:nvPr>
        </p:nvSpPr>
        <p:spPr/>
        <p:txBody>
          <a:bodyPr/>
          <a:lstStyle/>
          <a:p>
            <a:fld id="{A513F77A-F0F4-492F-ABF2-D903C5A2FE86}" type="slidenum">
              <a:rPr lang="he-IL" smtClean="0"/>
              <a:t>‹#›</a:t>
            </a:fld>
            <a:endParaRPr lang="he-IL"/>
          </a:p>
        </p:txBody>
      </p:sp>
    </p:spTree>
    <p:extLst>
      <p:ext uri="{BB962C8B-B14F-4D97-AF65-F5344CB8AC3E}">
        <p14:creationId xmlns:p14="http://schemas.microsoft.com/office/powerpoint/2010/main" val="749163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8DA80755-395D-4CAF-8276-0C5AF01A8A8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2223EA5-D134-40A7-8A9B-757E3442550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22766BE-EC7F-454D-B969-2D0F8A26E85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52FD673-7039-4AB3-B93B-6489975EF1CA}"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CA8018B3-EBE4-42AF-AF9E-FE98C8797A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AAF16E5F-E8FB-4168-A0C6-1600AF2C5B7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513F77A-F0F4-492F-ABF2-D903C5A2FE86}" type="slidenum">
              <a:rPr lang="he-IL" smtClean="0"/>
              <a:t>‹#›</a:t>
            </a:fld>
            <a:endParaRPr lang="he-IL"/>
          </a:p>
        </p:txBody>
      </p:sp>
    </p:spTree>
    <p:extLst>
      <p:ext uri="{BB962C8B-B14F-4D97-AF65-F5344CB8AC3E}">
        <p14:creationId xmlns:p14="http://schemas.microsoft.com/office/powerpoint/2010/main" val="3850221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8086A4-A610-4D93-8FBE-F74DAD294879}"/>
              </a:ext>
            </a:extLst>
          </p:cNvPr>
          <p:cNvSpPr>
            <a:spLocks noGrp="1"/>
          </p:cNvSpPr>
          <p:nvPr>
            <p:ph type="ctrTitle"/>
          </p:nvPr>
        </p:nvSpPr>
        <p:spPr>
          <a:xfrm>
            <a:off x="133164" y="736846"/>
            <a:ext cx="11629748" cy="2519116"/>
          </a:xfrm>
        </p:spPr>
        <p:txBody>
          <a:bodyPr>
            <a:normAutofit fontScale="90000"/>
          </a:bodyPr>
          <a:lstStyle/>
          <a:p>
            <a:r>
              <a:rPr lang="he-IL" sz="6700" b="0" i="0" dirty="0">
                <a:solidFill>
                  <a:srgbClr val="1F1F1F"/>
                </a:solidFill>
                <a:effectLst/>
                <a:latin typeface="Google Sans Flex"/>
              </a:rPr>
              <a:t>התנהלות נכונה בבית הבד</a:t>
            </a:r>
            <a:br>
              <a:rPr lang="he-IL" b="0" i="0" dirty="0">
                <a:solidFill>
                  <a:srgbClr val="1F1F1F"/>
                </a:solidFill>
                <a:effectLst/>
                <a:latin typeface="Google Sans Flex"/>
              </a:rPr>
            </a:br>
            <a:r>
              <a:rPr lang="he-IL" sz="4900" b="0" i="0" dirty="0">
                <a:solidFill>
                  <a:srgbClr val="1F1F1F"/>
                </a:solidFill>
                <a:effectLst/>
                <a:latin typeface="Google Sans Flex"/>
              </a:rPr>
              <a:t>תיאום ציפיות, טכנולוגיית ההפקה ובקרת איכות קפדנית</a:t>
            </a:r>
            <a:br>
              <a:rPr lang="he-IL" sz="4900" b="0" i="0" dirty="0">
                <a:solidFill>
                  <a:srgbClr val="1F1F1F"/>
                </a:solidFill>
                <a:effectLst/>
                <a:latin typeface="Google Sans Flex"/>
              </a:rPr>
            </a:br>
            <a:r>
              <a:rPr lang="he-IL" sz="4900" b="0" i="0" dirty="0">
                <a:solidFill>
                  <a:srgbClr val="1F1F1F"/>
                </a:solidFill>
                <a:effectLst/>
                <a:latin typeface="Google Sans Flex"/>
              </a:rPr>
              <a:t>להבטחת איכות שמן הזית שלנו</a:t>
            </a:r>
            <a:endParaRPr lang="he-IL" dirty="0"/>
          </a:p>
        </p:txBody>
      </p:sp>
      <p:sp>
        <p:nvSpPr>
          <p:cNvPr id="3" name="כותרת משנה 2">
            <a:extLst>
              <a:ext uri="{FF2B5EF4-FFF2-40B4-BE49-F238E27FC236}">
                <a16:creationId xmlns:a16="http://schemas.microsoft.com/office/drawing/2014/main" id="{DE0ABA80-6DCB-4663-93C0-9F8A1DE88DCF}"/>
              </a:ext>
            </a:extLst>
          </p:cNvPr>
          <p:cNvSpPr>
            <a:spLocks noGrp="1"/>
          </p:cNvSpPr>
          <p:nvPr>
            <p:ph type="subTitle" idx="1"/>
          </p:nvPr>
        </p:nvSpPr>
        <p:spPr/>
        <p:txBody>
          <a:bodyPr>
            <a:normAutofit lnSpcReduction="10000"/>
          </a:bodyPr>
          <a:lstStyle/>
          <a:p>
            <a:r>
              <a:rPr lang="he-IL" dirty="0" err="1"/>
              <a:t>נזאר</a:t>
            </a:r>
            <a:r>
              <a:rPr lang="he-IL" dirty="0"/>
              <a:t> עבד </a:t>
            </a:r>
            <a:r>
              <a:rPr lang="he-IL" dirty="0" err="1"/>
              <a:t>אלהדי</a:t>
            </a:r>
            <a:r>
              <a:rPr lang="he-IL" dirty="0"/>
              <a:t> </a:t>
            </a:r>
          </a:p>
          <a:p>
            <a:r>
              <a:rPr lang="he-IL" dirty="0"/>
              <a:t>שירות ההדרכה והמקצוע (שה"מ), משרד החקלאות</a:t>
            </a:r>
          </a:p>
          <a:p>
            <a:r>
              <a:rPr lang="he-IL" dirty="0"/>
              <a:t>כנס הכנה לעונת מסיק 2026 – חוות חנניה</a:t>
            </a:r>
          </a:p>
          <a:p>
            <a:r>
              <a:rPr lang="he-IL" dirty="0"/>
              <a:t>1.9.26</a:t>
            </a:r>
          </a:p>
        </p:txBody>
      </p:sp>
    </p:spTree>
    <p:extLst>
      <p:ext uri="{BB962C8B-B14F-4D97-AF65-F5344CB8AC3E}">
        <p14:creationId xmlns:p14="http://schemas.microsoft.com/office/powerpoint/2010/main" val="741528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56C4A3-15AA-44BE-9959-9B904B5F6113}"/>
              </a:ext>
            </a:extLst>
          </p:cNvPr>
          <p:cNvSpPr>
            <a:spLocks noGrp="1"/>
          </p:cNvSpPr>
          <p:nvPr>
            <p:ph type="title"/>
          </p:nvPr>
        </p:nvSpPr>
        <p:spPr/>
        <p:txBody>
          <a:bodyPr>
            <a:normAutofit/>
          </a:bodyPr>
          <a:lstStyle/>
          <a:p>
            <a:pPr algn="ctr"/>
            <a:r>
              <a:rPr lang="he-IL" dirty="0"/>
              <a:t>שותפות ואמון: חקלאי ובית בד</a:t>
            </a:r>
            <a:br>
              <a:rPr lang="he-IL" dirty="0"/>
            </a:br>
            <a:r>
              <a:rPr lang="he-IL" sz="4000" dirty="0"/>
              <a:t>הבסיס להצלחה מתחיל בתיאום ציפיות שקוף וניהול נכון</a:t>
            </a:r>
            <a:endParaRPr lang="he-IL" dirty="0"/>
          </a:p>
        </p:txBody>
      </p:sp>
      <p:sp>
        <p:nvSpPr>
          <p:cNvPr id="3" name="מציין מיקום תוכן 2">
            <a:extLst>
              <a:ext uri="{FF2B5EF4-FFF2-40B4-BE49-F238E27FC236}">
                <a16:creationId xmlns:a16="http://schemas.microsoft.com/office/drawing/2014/main" id="{002F5349-4789-4B1B-A2CD-588ED7F86BFE}"/>
              </a:ext>
            </a:extLst>
          </p:cNvPr>
          <p:cNvSpPr>
            <a:spLocks noGrp="1"/>
          </p:cNvSpPr>
          <p:nvPr>
            <p:ph idx="1"/>
          </p:nvPr>
        </p:nvSpPr>
        <p:spPr/>
        <p:txBody>
          <a:bodyPr/>
          <a:lstStyle/>
          <a:p>
            <a:pPr algn="ctr"/>
            <a:r>
              <a:rPr lang="he-IL" dirty="0"/>
              <a:t>מערכת יחסים: נותן שירות ומקבל שירות. </a:t>
            </a:r>
          </a:p>
        </p:txBody>
      </p:sp>
    </p:spTree>
    <p:extLst>
      <p:ext uri="{BB962C8B-B14F-4D97-AF65-F5344CB8AC3E}">
        <p14:creationId xmlns:p14="http://schemas.microsoft.com/office/powerpoint/2010/main" val="3236382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56C4A3-15AA-44BE-9959-9B904B5F6113}"/>
              </a:ext>
            </a:extLst>
          </p:cNvPr>
          <p:cNvSpPr>
            <a:spLocks noGrp="1"/>
          </p:cNvSpPr>
          <p:nvPr>
            <p:ph type="title"/>
          </p:nvPr>
        </p:nvSpPr>
        <p:spPr/>
        <p:txBody>
          <a:bodyPr>
            <a:normAutofit/>
          </a:bodyPr>
          <a:lstStyle/>
          <a:p>
            <a:pPr algn="ctr"/>
            <a:r>
              <a:rPr lang="he-IL" dirty="0"/>
              <a:t>שותפות ואמון: חקלאי ובית בד</a:t>
            </a:r>
            <a:br>
              <a:rPr lang="he-IL" dirty="0"/>
            </a:br>
            <a:r>
              <a:rPr lang="he-IL" sz="4000" dirty="0"/>
              <a:t>הבסיס להצלחה מתחיל בתיאום ציפיות שקוף וניהול נכון</a:t>
            </a:r>
            <a:endParaRPr lang="he-IL" dirty="0"/>
          </a:p>
        </p:txBody>
      </p:sp>
      <p:sp>
        <p:nvSpPr>
          <p:cNvPr id="3" name="מציין מיקום תוכן 2">
            <a:extLst>
              <a:ext uri="{FF2B5EF4-FFF2-40B4-BE49-F238E27FC236}">
                <a16:creationId xmlns:a16="http://schemas.microsoft.com/office/drawing/2014/main" id="{002F5349-4789-4B1B-A2CD-588ED7F86BFE}"/>
              </a:ext>
            </a:extLst>
          </p:cNvPr>
          <p:cNvSpPr>
            <a:spLocks noGrp="1"/>
          </p:cNvSpPr>
          <p:nvPr>
            <p:ph idx="1"/>
          </p:nvPr>
        </p:nvSpPr>
        <p:spPr/>
        <p:txBody>
          <a:bodyPr/>
          <a:lstStyle/>
          <a:p>
            <a:pPr algn="ctr"/>
            <a:r>
              <a:rPr lang="he-IL" dirty="0"/>
              <a:t>מערכת יחסים: נותן שירות ומקבל שירות. </a:t>
            </a:r>
          </a:p>
        </p:txBody>
      </p:sp>
      <p:sp>
        <p:nvSpPr>
          <p:cNvPr id="4" name="תיבת טקסט 3">
            <a:extLst>
              <a:ext uri="{FF2B5EF4-FFF2-40B4-BE49-F238E27FC236}">
                <a16:creationId xmlns:a16="http://schemas.microsoft.com/office/drawing/2014/main" id="{91CC918F-C306-4442-92C3-9E997149B66F}"/>
              </a:ext>
            </a:extLst>
          </p:cNvPr>
          <p:cNvSpPr txBox="1"/>
          <p:nvPr/>
        </p:nvSpPr>
        <p:spPr>
          <a:xfrm>
            <a:off x="6321639" y="2360534"/>
            <a:ext cx="5032161" cy="3816429"/>
          </a:xfrm>
          <a:prstGeom prst="rect">
            <a:avLst/>
          </a:prstGeom>
          <a:noFill/>
        </p:spPr>
        <p:txBody>
          <a:bodyPr wrap="square" rtlCol="1">
            <a:spAutoFit/>
          </a:bodyPr>
          <a:lstStyle/>
          <a:p>
            <a:pPr algn="ctr"/>
            <a:r>
              <a:rPr lang="he-IL" sz="2200" u="sng" dirty="0"/>
              <a:t>ציפיות החקלאי מבית הבד</a:t>
            </a:r>
            <a:endParaRPr lang="he-IL" sz="2200" dirty="0"/>
          </a:p>
          <a:p>
            <a:pPr marL="285750" indent="-285750">
              <a:buFont typeface="Wingdings" panose="05000000000000000000" pitchFamily="2" charset="2"/>
              <a:buChar char="ü"/>
            </a:pPr>
            <a:r>
              <a:rPr lang="he-IL" sz="2200" b="1" dirty="0"/>
              <a:t>תמורה מלאה להשקעה: </a:t>
            </a:r>
            <a:r>
              <a:rPr lang="he-IL" sz="2200" dirty="0"/>
              <a:t>ציפייה למקסימום כמות ואיכות שמן לאחר עונת גידול שלמה.</a:t>
            </a:r>
          </a:p>
          <a:p>
            <a:pPr marL="285750" indent="-285750">
              <a:buFont typeface="Wingdings" panose="05000000000000000000" pitchFamily="2" charset="2"/>
              <a:buChar char="ü"/>
            </a:pPr>
            <a:r>
              <a:rPr lang="he-IL" sz="2200" b="1" dirty="0"/>
              <a:t>שקיפות ומיצוי: </a:t>
            </a:r>
            <a:r>
              <a:rPr lang="he-IL" sz="2200" dirty="0"/>
              <a:t>דרישה לשקיפות מלאה בתהליך, מיצוי אופטימלי ושמירה קפדנית על האיכות.</a:t>
            </a:r>
          </a:p>
          <a:p>
            <a:pPr marL="285750" indent="-285750">
              <a:buFont typeface="Wingdings" panose="05000000000000000000" pitchFamily="2" charset="2"/>
              <a:buChar char="ü"/>
            </a:pPr>
            <a:r>
              <a:rPr lang="he-IL" sz="2200" b="1" dirty="0"/>
              <a:t>יעילות זמנים: </a:t>
            </a:r>
            <a:r>
              <a:rPr lang="he-IL" sz="2200" dirty="0"/>
              <a:t>מינימום זמן המתנה מרגע קבלת הפרי ועד להפקת השמן.</a:t>
            </a:r>
          </a:p>
          <a:p>
            <a:pPr marL="285750" indent="-285750">
              <a:buFont typeface="Wingdings" panose="05000000000000000000" pitchFamily="2" charset="2"/>
              <a:buChar char="ü"/>
            </a:pPr>
            <a:r>
              <a:rPr lang="he-IL" sz="2200" b="1" dirty="0"/>
              <a:t>שירותים משלימים: </a:t>
            </a:r>
            <a:r>
              <a:rPr lang="he-IL" sz="2200" dirty="0"/>
              <a:t>ציפייה למענה מקצועי גם לאחר ההפקה, הכולל סינון, אחסון, </a:t>
            </a:r>
            <a:r>
              <a:rPr lang="he-IL" sz="2200" dirty="0" err="1"/>
              <a:t>ביקבוק</a:t>
            </a:r>
            <a:r>
              <a:rPr lang="he-IL" sz="2200" dirty="0"/>
              <a:t> ושיווק.</a:t>
            </a:r>
          </a:p>
        </p:txBody>
      </p:sp>
    </p:spTree>
    <p:extLst>
      <p:ext uri="{BB962C8B-B14F-4D97-AF65-F5344CB8AC3E}">
        <p14:creationId xmlns:p14="http://schemas.microsoft.com/office/powerpoint/2010/main" val="523789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56C4A3-15AA-44BE-9959-9B904B5F6113}"/>
              </a:ext>
            </a:extLst>
          </p:cNvPr>
          <p:cNvSpPr>
            <a:spLocks noGrp="1"/>
          </p:cNvSpPr>
          <p:nvPr>
            <p:ph type="title"/>
          </p:nvPr>
        </p:nvSpPr>
        <p:spPr/>
        <p:txBody>
          <a:bodyPr>
            <a:normAutofit/>
          </a:bodyPr>
          <a:lstStyle/>
          <a:p>
            <a:pPr algn="ctr"/>
            <a:r>
              <a:rPr lang="he-IL" dirty="0"/>
              <a:t>שותפות ואמון: חקלאי ובית בד</a:t>
            </a:r>
            <a:br>
              <a:rPr lang="he-IL" dirty="0"/>
            </a:br>
            <a:r>
              <a:rPr lang="he-IL" sz="4000" dirty="0"/>
              <a:t>הבסיס להצלחה מתחיל בתיאום ציפיות שקוף וניהול נכון</a:t>
            </a:r>
            <a:endParaRPr lang="he-IL" dirty="0"/>
          </a:p>
        </p:txBody>
      </p:sp>
      <p:sp>
        <p:nvSpPr>
          <p:cNvPr id="3" name="מציין מיקום תוכן 2">
            <a:extLst>
              <a:ext uri="{FF2B5EF4-FFF2-40B4-BE49-F238E27FC236}">
                <a16:creationId xmlns:a16="http://schemas.microsoft.com/office/drawing/2014/main" id="{002F5349-4789-4B1B-A2CD-588ED7F86BFE}"/>
              </a:ext>
            </a:extLst>
          </p:cNvPr>
          <p:cNvSpPr>
            <a:spLocks noGrp="1"/>
          </p:cNvSpPr>
          <p:nvPr>
            <p:ph idx="1"/>
          </p:nvPr>
        </p:nvSpPr>
        <p:spPr/>
        <p:txBody>
          <a:bodyPr/>
          <a:lstStyle/>
          <a:p>
            <a:pPr algn="ctr"/>
            <a:r>
              <a:rPr lang="he-IL" dirty="0"/>
              <a:t>מערכת יחסים: נותן שירות ומקבל שירות. </a:t>
            </a:r>
          </a:p>
        </p:txBody>
      </p:sp>
      <p:sp>
        <p:nvSpPr>
          <p:cNvPr id="4" name="תיבת טקסט 3">
            <a:extLst>
              <a:ext uri="{FF2B5EF4-FFF2-40B4-BE49-F238E27FC236}">
                <a16:creationId xmlns:a16="http://schemas.microsoft.com/office/drawing/2014/main" id="{91CC918F-C306-4442-92C3-9E997149B66F}"/>
              </a:ext>
            </a:extLst>
          </p:cNvPr>
          <p:cNvSpPr txBox="1"/>
          <p:nvPr/>
        </p:nvSpPr>
        <p:spPr>
          <a:xfrm>
            <a:off x="6321639" y="2360534"/>
            <a:ext cx="5032161" cy="3816429"/>
          </a:xfrm>
          <a:prstGeom prst="rect">
            <a:avLst/>
          </a:prstGeom>
          <a:noFill/>
        </p:spPr>
        <p:txBody>
          <a:bodyPr wrap="square" rtlCol="1">
            <a:spAutoFit/>
          </a:bodyPr>
          <a:lstStyle/>
          <a:p>
            <a:pPr algn="ctr"/>
            <a:r>
              <a:rPr lang="he-IL" sz="2200" u="sng" dirty="0"/>
              <a:t>ציפיות החקלאי מבית הבד</a:t>
            </a:r>
            <a:endParaRPr lang="he-IL" sz="2200" dirty="0"/>
          </a:p>
          <a:p>
            <a:pPr marL="285750" indent="-285750">
              <a:buFont typeface="Wingdings" panose="05000000000000000000" pitchFamily="2" charset="2"/>
              <a:buChar char="ü"/>
            </a:pPr>
            <a:r>
              <a:rPr lang="he-IL" sz="2200" b="1" dirty="0"/>
              <a:t>תמורה מלאה להשקעה: </a:t>
            </a:r>
            <a:r>
              <a:rPr lang="he-IL" sz="2200" dirty="0"/>
              <a:t>ציפייה למקסימום כמות ואיכות שמן לאחר עונת גידול שלמה.</a:t>
            </a:r>
          </a:p>
          <a:p>
            <a:pPr marL="285750" indent="-285750">
              <a:buFont typeface="Wingdings" panose="05000000000000000000" pitchFamily="2" charset="2"/>
              <a:buChar char="ü"/>
            </a:pPr>
            <a:r>
              <a:rPr lang="he-IL" sz="2200" b="1" dirty="0"/>
              <a:t>שקיפות ומיצוי: </a:t>
            </a:r>
            <a:r>
              <a:rPr lang="he-IL" sz="2200" dirty="0"/>
              <a:t>דרישה לשקיפות מלאה בתהליך, מיצוי אופטימלי ושמירה קפדנית על האיכות.</a:t>
            </a:r>
          </a:p>
          <a:p>
            <a:pPr marL="285750" indent="-285750">
              <a:buFont typeface="Wingdings" panose="05000000000000000000" pitchFamily="2" charset="2"/>
              <a:buChar char="ü"/>
            </a:pPr>
            <a:r>
              <a:rPr lang="he-IL" sz="2200" b="1" dirty="0"/>
              <a:t>יעילות זמנים: </a:t>
            </a:r>
            <a:r>
              <a:rPr lang="he-IL" sz="2200" dirty="0"/>
              <a:t>מינימום זמן המתנה מרגע קבלת הפרי ועד להפקת השמן.</a:t>
            </a:r>
          </a:p>
          <a:p>
            <a:pPr marL="285750" indent="-285750">
              <a:buFont typeface="Wingdings" panose="05000000000000000000" pitchFamily="2" charset="2"/>
              <a:buChar char="ü"/>
            </a:pPr>
            <a:r>
              <a:rPr lang="he-IL" sz="2200" b="1" dirty="0"/>
              <a:t>שירותים משלימים: </a:t>
            </a:r>
            <a:r>
              <a:rPr lang="he-IL" sz="2200" dirty="0"/>
              <a:t>ציפייה למענה מקצועי גם לאחר ההפקה, הכולל סינון, אחסון, </a:t>
            </a:r>
            <a:r>
              <a:rPr lang="he-IL" sz="2200" dirty="0" err="1"/>
              <a:t>ביקבוק</a:t>
            </a:r>
            <a:r>
              <a:rPr lang="he-IL" sz="2200" dirty="0"/>
              <a:t> ושיווק.</a:t>
            </a:r>
          </a:p>
        </p:txBody>
      </p:sp>
      <p:sp>
        <p:nvSpPr>
          <p:cNvPr id="5" name="תיבת טקסט 4">
            <a:extLst>
              <a:ext uri="{FF2B5EF4-FFF2-40B4-BE49-F238E27FC236}">
                <a16:creationId xmlns:a16="http://schemas.microsoft.com/office/drawing/2014/main" id="{ECC66AA0-7587-4A0F-8F89-0F2EE5E9CBAA}"/>
              </a:ext>
            </a:extLst>
          </p:cNvPr>
          <p:cNvSpPr txBox="1"/>
          <p:nvPr/>
        </p:nvSpPr>
        <p:spPr>
          <a:xfrm>
            <a:off x="612559" y="2360288"/>
            <a:ext cx="5483441" cy="4154984"/>
          </a:xfrm>
          <a:prstGeom prst="rect">
            <a:avLst/>
          </a:prstGeom>
          <a:noFill/>
        </p:spPr>
        <p:txBody>
          <a:bodyPr wrap="square" rtlCol="1">
            <a:spAutoFit/>
          </a:bodyPr>
          <a:lstStyle/>
          <a:p>
            <a:pPr algn="ctr"/>
            <a:r>
              <a:rPr lang="he-IL" sz="2200" u="sng" dirty="0"/>
              <a:t>ציפיות בית הבד מהחקלאי</a:t>
            </a:r>
          </a:p>
          <a:p>
            <a:pPr marL="342900" indent="-342900">
              <a:buFont typeface="Wingdings" panose="05000000000000000000" pitchFamily="2" charset="2"/>
              <a:buChar char="ü"/>
            </a:pPr>
            <a:r>
              <a:rPr lang="he-IL" sz="2200" b="1" dirty="0"/>
              <a:t>תיאום מראש: </a:t>
            </a:r>
            <a:r>
              <a:rPr lang="he-IL" sz="2200" dirty="0"/>
              <a:t>קביעת זמני הגעה מסודרים כדי למנוע הפתעות ולאפשר זרימת עבודה חלקה.</a:t>
            </a:r>
          </a:p>
          <a:p>
            <a:pPr marL="342900" indent="-342900">
              <a:buFont typeface="Wingdings" panose="05000000000000000000" pitchFamily="2" charset="2"/>
              <a:buChar char="ü"/>
            </a:pPr>
            <a:r>
              <a:rPr lang="he-IL" sz="2200" b="1" dirty="0"/>
              <a:t>איכות וניקיון הפרי: </a:t>
            </a:r>
            <a:r>
              <a:rPr lang="he-IL" sz="2200" dirty="0"/>
              <a:t>הגעה עם זיתים נקיים ככל האפשר, במינימום עלים, ענפים וחומרים זרים שעלולים לגרום נזק לציוד ולעכב את תהליך ההפקה.</a:t>
            </a:r>
          </a:p>
          <a:p>
            <a:pPr marL="342900" indent="-342900">
              <a:buFont typeface="Wingdings" panose="05000000000000000000" pitchFamily="2" charset="2"/>
              <a:buChar char="ü"/>
            </a:pPr>
            <a:r>
              <a:rPr lang="he-IL" sz="2200" b="1" dirty="0"/>
              <a:t>סבלנות והבנה: </a:t>
            </a:r>
            <a:r>
              <a:rPr lang="he-IL" sz="2200" dirty="0"/>
              <a:t>גילוי אורך רוח והתחשבות בעומסים ובאילוצים המאפיינים את העונה הלחוצה.</a:t>
            </a:r>
          </a:p>
          <a:p>
            <a:pPr marL="342900" indent="-342900">
              <a:buFont typeface="Wingdings" panose="05000000000000000000" pitchFamily="2" charset="2"/>
              <a:buChar char="ü"/>
            </a:pPr>
            <a:r>
              <a:rPr lang="he-IL" sz="2200" b="1" dirty="0"/>
              <a:t>שיתוף פעולה מסחרי: </a:t>
            </a:r>
            <a:r>
              <a:rPr lang="he-IL" sz="2200" dirty="0"/>
              <a:t>נכונות להשארת חלק מהשמן המופק לטובת מכירה דרך בית הבד.</a:t>
            </a:r>
          </a:p>
        </p:txBody>
      </p:sp>
    </p:spTree>
    <p:extLst>
      <p:ext uri="{BB962C8B-B14F-4D97-AF65-F5344CB8AC3E}">
        <p14:creationId xmlns:p14="http://schemas.microsoft.com/office/powerpoint/2010/main" val="792580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D7A4A7-0B23-474C-9D39-9FD7E0551D7A}"/>
              </a:ext>
            </a:extLst>
          </p:cNvPr>
          <p:cNvSpPr>
            <a:spLocks noGrp="1"/>
          </p:cNvSpPr>
          <p:nvPr>
            <p:ph type="title"/>
          </p:nvPr>
        </p:nvSpPr>
        <p:spPr/>
        <p:txBody>
          <a:bodyPr>
            <a:normAutofit/>
          </a:bodyPr>
          <a:lstStyle/>
          <a:p>
            <a:pPr algn="ctr"/>
            <a:r>
              <a:rPr lang="he-IL" dirty="0"/>
              <a:t>בית בד - מפעל מזון לכל דבר</a:t>
            </a:r>
            <a:br>
              <a:rPr lang="he-IL" dirty="0"/>
            </a:br>
            <a:endParaRPr lang="he-IL" dirty="0"/>
          </a:p>
        </p:txBody>
      </p:sp>
      <p:sp>
        <p:nvSpPr>
          <p:cNvPr id="3" name="מציין מיקום תוכן 2">
            <a:extLst>
              <a:ext uri="{FF2B5EF4-FFF2-40B4-BE49-F238E27FC236}">
                <a16:creationId xmlns:a16="http://schemas.microsoft.com/office/drawing/2014/main" id="{CED388A7-E933-4F12-83AD-89C39B1A77D5}"/>
              </a:ext>
            </a:extLst>
          </p:cNvPr>
          <p:cNvSpPr>
            <a:spLocks noGrp="1"/>
          </p:cNvSpPr>
          <p:nvPr>
            <p:ph idx="1"/>
          </p:nvPr>
        </p:nvSpPr>
        <p:spPr>
          <a:xfrm>
            <a:off x="838200" y="1319598"/>
            <a:ext cx="10515600" cy="4770484"/>
          </a:xfrm>
        </p:spPr>
        <p:txBody>
          <a:bodyPr>
            <a:normAutofit/>
          </a:bodyPr>
          <a:lstStyle/>
          <a:p>
            <a:pPr marL="0" indent="0" algn="ctr">
              <a:buNone/>
            </a:pPr>
            <a:r>
              <a:rPr lang="he-IL" sz="3600" dirty="0"/>
              <a:t>ניקיון </a:t>
            </a:r>
            <a:r>
              <a:rPr lang="he-IL" sz="3600" dirty="0" err="1"/>
              <a:t>ניקיון</a:t>
            </a:r>
            <a:r>
              <a:rPr lang="he-IL" sz="3600" dirty="0"/>
              <a:t> ועד פעם ניקיון </a:t>
            </a:r>
          </a:p>
          <a:p>
            <a:pPr marL="0" indent="0" algn="ctr">
              <a:buNone/>
            </a:pPr>
            <a:r>
              <a:rPr lang="he-IL" sz="3200" dirty="0"/>
              <a:t>הצלחת יצור שמן זית איכותי מחייבת סביבה נקיה מלכלוכים ומזהמים למיניהם</a:t>
            </a:r>
          </a:p>
        </p:txBody>
      </p:sp>
    </p:spTree>
    <p:extLst>
      <p:ext uri="{BB962C8B-B14F-4D97-AF65-F5344CB8AC3E}">
        <p14:creationId xmlns:p14="http://schemas.microsoft.com/office/powerpoint/2010/main" val="4079404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D7A4A7-0B23-474C-9D39-9FD7E0551D7A}"/>
              </a:ext>
            </a:extLst>
          </p:cNvPr>
          <p:cNvSpPr>
            <a:spLocks noGrp="1"/>
          </p:cNvSpPr>
          <p:nvPr>
            <p:ph type="title"/>
          </p:nvPr>
        </p:nvSpPr>
        <p:spPr/>
        <p:txBody>
          <a:bodyPr>
            <a:normAutofit/>
          </a:bodyPr>
          <a:lstStyle/>
          <a:p>
            <a:pPr algn="ctr"/>
            <a:r>
              <a:rPr lang="he-IL" dirty="0"/>
              <a:t>בית בד - מפעל מזון לכל דבר</a:t>
            </a:r>
            <a:br>
              <a:rPr lang="he-IL" dirty="0"/>
            </a:br>
            <a:endParaRPr lang="he-IL" dirty="0"/>
          </a:p>
        </p:txBody>
      </p:sp>
      <p:sp>
        <p:nvSpPr>
          <p:cNvPr id="3" name="מציין מיקום תוכן 2">
            <a:extLst>
              <a:ext uri="{FF2B5EF4-FFF2-40B4-BE49-F238E27FC236}">
                <a16:creationId xmlns:a16="http://schemas.microsoft.com/office/drawing/2014/main" id="{CED388A7-E933-4F12-83AD-89C39B1A77D5}"/>
              </a:ext>
            </a:extLst>
          </p:cNvPr>
          <p:cNvSpPr>
            <a:spLocks noGrp="1"/>
          </p:cNvSpPr>
          <p:nvPr>
            <p:ph idx="1"/>
          </p:nvPr>
        </p:nvSpPr>
        <p:spPr>
          <a:xfrm>
            <a:off x="838200" y="1319598"/>
            <a:ext cx="10515600" cy="4770484"/>
          </a:xfrm>
        </p:spPr>
        <p:txBody>
          <a:bodyPr>
            <a:normAutofit/>
          </a:bodyPr>
          <a:lstStyle/>
          <a:p>
            <a:pPr marL="0" indent="0" algn="ctr">
              <a:buNone/>
            </a:pPr>
            <a:r>
              <a:rPr lang="he-IL" sz="3600" dirty="0"/>
              <a:t>ניקיון </a:t>
            </a:r>
            <a:r>
              <a:rPr lang="he-IL" sz="3600" dirty="0" err="1"/>
              <a:t>ניקיון</a:t>
            </a:r>
            <a:r>
              <a:rPr lang="he-IL" sz="3600" dirty="0"/>
              <a:t> ועד פעם ניקיון </a:t>
            </a:r>
          </a:p>
          <a:p>
            <a:pPr marL="0" indent="0" algn="ctr">
              <a:buNone/>
            </a:pPr>
            <a:r>
              <a:rPr lang="he-IL" sz="3200" dirty="0"/>
              <a:t>הצלחת יצור שמן זית איכותי מחייבת סביבה נקיה מלכלוכים ומזהמים למיניהם</a:t>
            </a:r>
          </a:p>
          <a:p>
            <a:pPr algn="ctr">
              <a:buFont typeface="Wingdings" panose="05000000000000000000" pitchFamily="2" charset="2"/>
              <a:buChar char="ü"/>
            </a:pPr>
            <a:r>
              <a:rPr lang="he-IL" sz="3200" b="1" dirty="0"/>
              <a:t>ניקיון עונתי יסודי: </a:t>
            </a:r>
            <a:r>
              <a:rPr lang="he-IL" sz="3200" dirty="0"/>
              <a:t>חובה לנקות את כלל מערכות בית הבד לפני ואחרי כל עונה. ללא ניקיון, איכות השמן תיפגע בוודאות גם אם תהליך ההפקה מושלם.</a:t>
            </a:r>
          </a:p>
          <a:p>
            <a:pPr marL="0" indent="0" algn="ctr">
              <a:buNone/>
            </a:pPr>
            <a:endParaRPr lang="he-IL" sz="3200" dirty="0"/>
          </a:p>
        </p:txBody>
      </p:sp>
    </p:spTree>
    <p:extLst>
      <p:ext uri="{BB962C8B-B14F-4D97-AF65-F5344CB8AC3E}">
        <p14:creationId xmlns:p14="http://schemas.microsoft.com/office/powerpoint/2010/main" val="3313879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D7A4A7-0B23-474C-9D39-9FD7E0551D7A}"/>
              </a:ext>
            </a:extLst>
          </p:cNvPr>
          <p:cNvSpPr>
            <a:spLocks noGrp="1"/>
          </p:cNvSpPr>
          <p:nvPr>
            <p:ph type="title"/>
          </p:nvPr>
        </p:nvSpPr>
        <p:spPr/>
        <p:txBody>
          <a:bodyPr>
            <a:normAutofit/>
          </a:bodyPr>
          <a:lstStyle/>
          <a:p>
            <a:pPr algn="ctr"/>
            <a:r>
              <a:rPr lang="he-IL" dirty="0"/>
              <a:t>בית בד - מפעל מזון לכל דבר</a:t>
            </a:r>
            <a:br>
              <a:rPr lang="he-IL" dirty="0"/>
            </a:br>
            <a:endParaRPr lang="he-IL" dirty="0"/>
          </a:p>
        </p:txBody>
      </p:sp>
      <p:sp>
        <p:nvSpPr>
          <p:cNvPr id="3" name="מציין מיקום תוכן 2">
            <a:extLst>
              <a:ext uri="{FF2B5EF4-FFF2-40B4-BE49-F238E27FC236}">
                <a16:creationId xmlns:a16="http://schemas.microsoft.com/office/drawing/2014/main" id="{CED388A7-E933-4F12-83AD-89C39B1A77D5}"/>
              </a:ext>
            </a:extLst>
          </p:cNvPr>
          <p:cNvSpPr>
            <a:spLocks noGrp="1"/>
          </p:cNvSpPr>
          <p:nvPr>
            <p:ph idx="1"/>
          </p:nvPr>
        </p:nvSpPr>
        <p:spPr>
          <a:xfrm>
            <a:off x="838200" y="1319598"/>
            <a:ext cx="10515600" cy="4770484"/>
          </a:xfrm>
        </p:spPr>
        <p:txBody>
          <a:bodyPr>
            <a:normAutofit/>
          </a:bodyPr>
          <a:lstStyle/>
          <a:p>
            <a:pPr marL="0" indent="0" algn="ctr">
              <a:buNone/>
            </a:pPr>
            <a:r>
              <a:rPr lang="he-IL" sz="3600" dirty="0"/>
              <a:t>ניקיון </a:t>
            </a:r>
            <a:r>
              <a:rPr lang="he-IL" sz="3600" dirty="0" err="1"/>
              <a:t>ניקיון</a:t>
            </a:r>
            <a:r>
              <a:rPr lang="he-IL" sz="3600" dirty="0"/>
              <a:t> ועד פעם ניקיון </a:t>
            </a:r>
          </a:p>
          <a:p>
            <a:pPr marL="0" indent="0" algn="ctr">
              <a:buNone/>
            </a:pPr>
            <a:r>
              <a:rPr lang="he-IL" sz="3200" dirty="0"/>
              <a:t>הצלחת יצור שמן זית איכותי מחייבת סביבה נקיה מלכלוכים ומזהמים למיניהם</a:t>
            </a:r>
          </a:p>
          <a:p>
            <a:pPr algn="ctr">
              <a:buFont typeface="Wingdings" panose="05000000000000000000" pitchFamily="2" charset="2"/>
              <a:buChar char="ü"/>
            </a:pPr>
            <a:r>
              <a:rPr lang="he-IL" sz="3200" b="1" dirty="0"/>
              <a:t>ניקיון עונתי יסודי: </a:t>
            </a:r>
            <a:r>
              <a:rPr lang="he-IL" sz="3200" dirty="0"/>
              <a:t>חובה לנקות את כלל מערכות בית הבד לפני ואחרי כל עונה. ללא ניקיון, איכות השמן תיפגע בוודאות גם אם תהליך ההפקה מושלם.</a:t>
            </a:r>
          </a:p>
          <a:p>
            <a:pPr algn="ctr">
              <a:buFont typeface="Wingdings" panose="05000000000000000000" pitchFamily="2" charset="2"/>
              <a:buChar char="ü"/>
            </a:pPr>
            <a:r>
              <a:rPr lang="he-IL" sz="3200" b="1" dirty="0"/>
              <a:t>שטיפת הפרי: </a:t>
            </a:r>
            <a:r>
              <a:rPr lang="he-IL" sz="3200" dirty="0"/>
              <a:t>הקפדה על שטיפה במים נקיים למניעת חדירת אדמה, אבק או בוץ, הפוגעים ישירות בטעם השמן.</a:t>
            </a:r>
          </a:p>
          <a:p>
            <a:pPr marL="0" indent="0" algn="ctr">
              <a:buNone/>
            </a:pPr>
            <a:endParaRPr lang="he-IL" sz="3200" dirty="0"/>
          </a:p>
        </p:txBody>
      </p:sp>
    </p:spTree>
    <p:extLst>
      <p:ext uri="{BB962C8B-B14F-4D97-AF65-F5344CB8AC3E}">
        <p14:creationId xmlns:p14="http://schemas.microsoft.com/office/powerpoint/2010/main" val="3651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D7A4A7-0B23-474C-9D39-9FD7E0551D7A}"/>
              </a:ext>
            </a:extLst>
          </p:cNvPr>
          <p:cNvSpPr>
            <a:spLocks noGrp="1"/>
          </p:cNvSpPr>
          <p:nvPr>
            <p:ph type="title"/>
          </p:nvPr>
        </p:nvSpPr>
        <p:spPr/>
        <p:txBody>
          <a:bodyPr>
            <a:normAutofit/>
          </a:bodyPr>
          <a:lstStyle/>
          <a:p>
            <a:pPr algn="ctr"/>
            <a:r>
              <a:rPr lang="he-IL" dirty="0"/>
              <a:t>בית בד - מפעל מזון לכל דבר</a:t>
            </a:r>
            <a:br>
              <a:rPr lang="he-IL" dirty="0"/>
            </a:br>
            <a:endParaRPr lang="he-IL" dirty="0"/>
          </a:p>
        </p:txBody>
      </p:sp>
      <p:sp>
        <p:nvSpPr>
          <p:cNvPr id="3" name="מציין מיקום תוכן 2">
            <a:extLst>
              <a:ext uri="{FF2B5EF4-FFF2-40B4-BE49-F238E27FC236}">
                <a16:creationId xmlns:a16="http://schemas.microsoft.com/office/drawing/2014/main" id="{CED388A7-E933-4F12-83AD-89C39B1A77D5}"/>
              </a:ext>
            </a:extLst>
          </p:cNvPr>
          <p:cNvSpPr>
            <a:spLocks noGrp="1"/>
          </p:cNvSpPr>
          <p:nvPr>
            <p:ph idx="1"/>
          </p:nvPr>
        </p:nvSpPr>
        <p:spPr>
          <a:xfrm>
            <a:off x="838200" y="1319597"/>
            <a:ext cx="10515600" cy="5538403"/>
          </a:xfrm>
        </p:spPr>
        <p:txBody>
          <a:bodyPr>
            <a:normAutofit/>
          </a:bodyPr>
          <a:lstStyle/>
          <a:p>
            <a:pPr marL="0" indent="0" algn="ctr">
              <a:buNone/>
            </a:pPr>
            <a:r>
              <a:rPr lang="he-IL" sz="3600" dirty="0"/>
              <a:t>ניקיון </a:t>
            </a:r>
            <a:r>
              <a:rPr lang="he-IL" sz="3600" dirty="0" err="1"/>
              <a:t>ניקיון</a:t>
            </a:r>
            <a:r>
              <a:rPr lang="he-IL" sz="3600" dirty="0"/>
              <a:t> ועד פעם ניקיון </a:t>
            </a:r>
          </a:p>
          <a:p>
            <a:pPr marL="0" indent="0" algn="ctr">
              <a:buNone/>
            </a:pPr>
            <a:r>
              <a:rPr lang="he-IL" sz="3200" dirty="0"/>
              <a:t>הצלחת יצור שמן זית איכותי מחייבת סביבה נקיה מלכלוכים ומזהמים למיניהם</a:t>
            </a:r>
          </a:p>
          <a:p>
            <a:pPr algn="ctr">
              <a:buFont typeface="Wingdings" panose="05000000000000000000" pitchFamily="2" charset="2"/>
              <a:buChar char="ü"/>
            </a:pPr>
            <a:r>
              <a:rPr lang="he-IL" sz="3200" b="1" dirty="0"/>
              <a:t>ניקיון עונתי יסודי: </a:t>
            </a:r>
            <a:r>
              <a:rPr lang="he-IL" sz="3200" dirty="0"/>
              <a:t>חובה לנקות את כלל מערכות בית הבד לפני ואחרי כל עונה. ללא ניקיון, איכות השמן תיפגע בוודאות גם אם תהליך ההפקה מושלם.</a:t>
            </a:r>
          </a:p>
          <a:p>
            <a:pPr algn="ctr">
              <a:buFont typeface="Wingdings" panose="05000000000000000000" pitchFamily="2" charset="2"/>
              <a:buChar char="ü"/>
            </a:pPr>
            <a:r>
              <a:rPr lang="he-IL" sz="3200" b="1" dirty="0"/>
              <a:t>שטיפת הפרי: </a:t>
            </a:r>
            <a:r>
              <a:rPr lang="he-IL" sz="3200" dirty="0"/>
              <a:t>הקפדה על שטיפה במים נקיים למניעת חדירת אדמה, אבק או בוץ, הפוגעים ישירות בטעם השמן.</a:t>
            </a:r>
          </a:p>
          <a:p>
            <a:pPr algn="ctr">
              <a:buFont typeface="Wingdings" panose="05000000000000000000" pitchFamily="2" charset="2"/>
              <a:buChar char="ü"/>
            </a:pPr>
            <a:r>
              <a:rPr lang="he-IL" sz="3200" b="1" dirty="0"/>
              <a:t>ניקוי בין מנות: </a:t>
            </a:r>
            <a:r>
              <a:rPr lang="he-IL" sz="3200" dirty="0"/>
              <a:t>שטיפת המכונות והצינורות במעבר בין מנות של חקלאים שונים היא קריטית למניעת פגיעה קשה באיכות.</a:t>
            </a:r>
          </a:p>
          <a:p>
            <a:pPr marL="0" indent="0" algn="ctr">
              <a:buNone/>
            </a:pPr>
            <a:endParaRPr lang="he-IL" sz="3200" dirty="0"/>
          </a:p>
        </p:txBody>
      </p:sp>
    </p:spTree>
    <p:extLst>
      <p:ext uri="{BB962C8B-B14F-4D97-AF65-F5344CB8AC3E}">
        <p14:creationId xmlns:p14="http://schemas.microsoft.com/office/powerpoint/2010/main" val="1756533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4CFCB3-0039-4ED1-A4F1-ABDE39A4F335}"/>
              </a:ext>
            </a:extLst>
          </p:cNvPr>
          <p:cNvSpPr>
            <a:spLocks noGrp="1"/>
          </p:cNvSpPr>
          <p:nvPr>
            <p:ph type="title"/>
          </p:nvPr>
        </p:nvSpPr>
        <p:spPr/>
        <p:txBody>
          <a:bodyPr/>
          <a:lstStyle/>
          <a:p>
            <a:pPr algn="ctr"/>
            <a:r>
              <a:rPr lang="he-IL" dirty="0"/>
              <a:t>תחנות בבית הבד: השפעה על איכות וכמות השמן</a:t>
            </a:r>
            <a:br>
              <a:rPr lang="he-IL" dirty="0"/>
            </a:br>
            <a:r>
              <a:rPr lang="he-IL" dirty="0"/>
              <a:t>הפיזיקה והמכניקה של תהליך ההפקה</a:t>
            </a:r>
          </a:p>
        </p:txBody>
      </p:sp>
      <p:sp>
        <p:nvSpPr>
          <p:cNvPr id="3" name="מציין מיקום תוכן 2">
            <a:extLst>
              <a:ext uri="{FF2B5EF4-FFF2-40B4-BE49-F238E27FC236}">
                <a16:creationId xmlns:a16="http://schemas.microsoft.com/office/drawing/2014/main" id="{831F05BE-EE3C-4254-90C1-E260A5C57F30}"/>
              </a:ext>
            </a:extLst>
          </p:cNvPr>
          <p:cNvSpPr>
            <a:spLocks noGrp="1"/>
          </p:cNvSpPr>
          <p:nvPr>
            <p:ph idx="1"/>
          </p:nvPr>
        </p:nvSpPr>
        <p:spPr/>
        <p:txBody>
          <a:bodyPr/>
          <a:lstStyle/>
          <a:p>
            <a:pPr marL="0" indent="0" algn="ctr">
              <a:buNone/>
            </a:pPr>
            <a:r>
              <a:rPr lang="he-IL" dirty="0"/>
              <a:t>שלבים מקדימים: קליטה, שטיפה וגריסה</a:t>
            </a:r>
          </a:p>
        </p:txBody>
      </p:sp>
    </p:spTree>
    <p:extLst>
      <p:ext uri="{BB962C8B-B14F-4D97-AF65-F5344CB8AC3E}">
        <p14:creationId xmlns:p14="http://schemas.microsoft.com/office/powerpoint/2010/main" val="99740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4CFCB3-0039-4ED1-A4F1-ABDE39A4F335}"/>
              </a:ext>
            </a:extLst>
          </p:cNvPr>
          <p:cNvSpPr>
            <a:spLocks noGrp="1"/>
          </p:cNvSpPr>
          <p:nvPr>
            <p:ph type="title"/>
          </p:nvPr>
        </p:nvSpPr>
        <p:spPr/>
        <p:txBody>
          <a:bodyPr/>
          <a:lstStyle/>
          <a:p>
            <a:pPr algn="ctr"/>
            <a:r>
              <a:rPr lang="he-IL" dirty="0"/>
              <a:t>תחנות בבית הבד: השפעה על איכות וכמות השמן</a:t>
            </a:r>
            <a:br>
              <a:rPr lang="he-IL" dirty="0"/>
            </a:br>
            <a:r>
              <a:rPr lang="he-IL" dirty="0"/>
              <a:t>הפיזיקה והמכניקה של תהליך ההפקה</a:t>
            </a:r>
          </a:p>
        </p:txBody>
      </p:sp>
      <p:sp>
        <p:nvSpPr>
          <p:cNvPr id="3" name="מציין מיקום תוכן 2">
            <a:extLst>
              <a:ext uri="{FF2B5EF4-FFF2-40B4-BE49-F238E27FC236}">
                <a16:creationId xmlns:a16="http://schemas.microsoft.com/office/drawing/2014/main" id="{831F05BE-EE3C-4254-90C1-E260A5C57F30}"/>
              </a:ext>
            </a:extLst>
          </p:cNvPr>
          <p:cNvSpPr>
            <a:spLocks noGrp="1"/>
          </p:cNvSpPr>
          <p:nvPr>
            <p:ph idx="1"/>
          </p:nvPr>
        </p:nvSpPr>
        <p:spPr/>
        <p:txBody>
          <a:bodyPr/>
          <a:lstStyle/>
          <a:p>
            <a:pPr marL="0" indent="0" algn="ctr">
              <a:buNone/>
            </a:pPr>
            <a:r>
              <a:rPr lang="he-IL" dirty="0"/>
              <a:t>שלבים מקדימים: קליטה, שטיפה וגריסה</a:t>
            </a:r>
          </a:p>
        </p:txBody>
      </p:sp>
      <p:sp>
        <p:nvSpPr>
          <p:cNvPr id="4" name="תיבת טקסט 3">
            <a:extLst>
              <a:ext uri="{FF2B5EF4-FFF2-40B4-BE49-F238E27FC236}">
                <a16:creationId xmlns:a16="http://schemas.microsoft.com/office/drawing/2014/main" id="{4491750E-4781-4E95-B69A-FD1B7E14CB62}"/>
              </a:ext>
            </a:extLst>
          </p:cNvPr>
          <p:cNvSpPr txBox="1"/>
          <p:nvPr/>
        </p:nvSpPr>
        <p:spPr>
          <a:xfrm>
            <a:off x="8223314" y="2364462"/>
            <a:ext cx="3645394" cy="3477875"/>
          </a:xfrm>
          <a:prstGeom prst="rect">
            <a:avLst/>
          </a:prstGeom>
          <a:noFill/>
        </p:spPr>
        <p:txBody>
          <a:bodyPr wrap="square" rtlCol="1">
            <a:spAutoFit/>
          </a:bodyPr>
          <a:lstStyle/>
          <a:p>
            <a:pPr algn="ctr"/>
            <a:r>
              <a:rPr lang="he-IL" sz="2200" u="sng" dirty="0"/>
              <a:t>קליטה והפרדת עלים</a:t>
            </a:r>
          </a:p>
          <a:p>
            <a:pPr marL="285750" indent="-285750">
              <a:buFont typeface="Wingdings" panose="05000000000000000000" pitchFamily="2" charset="2"/>
              <a:buChar char="ü"/>
            </a:pPr>
            <a:r>
              <a:rPr lang="he-IL" sz="2200" b="1" dirty="0"/>
              <a:t>מפוח אוויר: </a:t>
            </a:r>
            <a:r>
              <a:rPr lang="he-IL" sz="2200" dirty="0"/>
              <a:t>שימוש במפוח אוויר להפרדת עלים וענפים (הקלים יותר מהזית). השארת עלים גורמת למרירות יתר ועלולה להחדיר מזהמים חיצוניים לשמן.</a:t>
            </a:r>
          </a:p>
          <a:p>
            <a:pPr marL="285750" indent="-285750">
              <a:buFont typeface="Wingdings" panose="05000000000000000000" pitchFamily="2" charset="2"/>
              <a:buChar char="ü"/>
            </a:pPr>
            <a:r>
              <a:rPr lang="he-IL" sz="2200" b="1" dirty="0"/>
              <a:t>שקילת הפרי</a:t>
            </a:r>
            <a:r>
              <a:rPr lang="he-IL" sz="2200" dirty="0"/>
              <a:t>: מתבצעת בגמישות לפני או אחרי ההפרדה או לאחר השטיפה.</a:t>
            </a:r>
          </a:p>
        </p:txBody>
      </p:sp>
    </p:spTree>
    <p:extLst>
      <p:ext uri="{BB962C8B-B14F-4D97-AF65-F5344CB8AC3E}">
        <p14:creationId xmlns:p14="http://schemas.microsoft.com/office/powerpoint/2010/main" val="2264213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4CFCB3-0039-4ED1-A4F1-ABDE39A4F335}"/>
              </a:ext>
            </a:extLst>
          </p:cNvPr>
          <p:cNvSpPr>
            <a:spLocks noGrp="1"/>
          </p:cNvSpPr>
          <p:nvPr>
            <p:ph type="title"/>
          </p:nvPr>
        </p:nvSpPr>
        <p:spPr/>
        <p:txBody>
          <a:bodyPr/>
          <a:lstStyle/>
          <a:p>
            <a:pPr algn="ctr"/>
            <a:r>
              <a:rPr lang="he-IL" dirty="0"/>
              <a:t>תחנות בבית הבד: השפעה על איכות וכמות השמן</a:t>
            </a:r>
            <a:br>
              <a:rPr lang="he-IL" dirty="0"/>
            </a:br>
            <a:r>
              <a:rPr lang="he-IL" dirty="0"/>
              <a:t>הפיזיקה והמכניקה של תהליך ההפקה</a:t>
            </a:r>
          </a:p>
        </p:txBody>
      </p:sp>
      <p:sp>
        <p:nvSpPr>
          <p:cNvPr id="3" name="מציין מיקום תוכן 2">
            <a:extLst>
              <a:ext uri="{FF2B5EF4-FFF2-40B4-BE49-F238E27FC236}">
                <a16:creationId xmlns:a16="http://schemas.microsoft.com/office/drawing/2014/main" id="{831F05BE-EE3C-4254-90C1-E260A5C57F30}"/>
              </a:ext>
            </a:extLst>
          </p:cNvPr>
          <p:cNvSpPr>
            <a:spLocks noGrp="1"/>
          </p:cNvSpPr>
          <p:nvPr>
            <p:ph idx="1"/>
          </p:nvPr>
        </p:nvSpPr>
        <p:spPr/>
        <p:txBody>
          <a:bodyPr/>
          <a:lstStyle/>
          <a:p>
            <a:pPr marL="0" indent="0" algn="ctr">
              <a:buNone/>
            </a:pPr>
            <a:r>
              <a:rPr lang="he-IL" dirty="0"/>
              <a:t>שלבים מקדימים: קליטה, שטיפה וגריסה</a:t>
            </a:r>
          </a:p>
        </p:txBody>
      </p:sp>
      <p:sp>
        <p:nvSpPr>
          <p:cNvPr id="4" name="תיבת טקסט 3">
            <a:extLst>
              <a:ext uri="{FF2B5EF4-FFF2-40B4-BE49-F238E27FC236}">
                <a16:creationId xmlns:a16="http://schemas.microsoft.com/office/drawing/2014/main" id="{4491750E-4781-4E95-B69A-FD1B7E14CB62}"/>
              </a:ext>
            </a:extLst>
          </p:cNvPr>
          <p:cNvSpPr txBox="1"/>
          <p:nvPr/>
        </p:nvSpPr>
        <p:spPr>
          <a:xfrm>
            <a:off x="8223314" y="2364462"/>
            <a:ext cx="3645394" cy="3477875"/>
          </a:xfrm>
          <a:prstGeom prst="rect">
            <a:avLst/>
          </a:prstGeom>
          <a:noFill/>
        </p:spPr>
        <p:txBody>
          <a:bodyPr wrap="square" rtlCol="1">
            <a:spAutoFit/>
          </a:bodyPr>
          <a:lstStyle/>
          <a:p>
            <a:pPr algn="ctr"/>
            <a:r>
              <a:rPr lang="he-IL" sz="2200" u="sng" dirty="0"/>
              <a:t>קליטה והפרדת עלים</a:t>
            </a:r>
          </a:p>
          <a:p>
            <a:pPr marL="285750" indent="-285750">
              <a:buFont typeface="Wingdings" panose="05000000000000000000" pitchFamily="2" charset="2"/>
              <a:buChar char="ü"/>
            </a:pPr>
            <a:r>
              <a:rPr lang="he-IL" sz="2200" b="1" dirty="0"/>
              <a:t>מפוח אוויר: </a:t>
            </a:r>
            <a:r>
              <a:rPr lang="he-IL" sz="2200" dirty="0"/>
              <a:t>שימוש במפוח אוויר להפרדת עלים וענפים (הקלים יותר מהזית). השארת עלים גורמת למרירות יתר ועלולה להחדיר מזהמים חיצוניים לשמן.</a:t>
            </a:r>
          </a:p>
          <a:p>
            <a:pPr marL="285750" indent="-285750">
              <a:buFont typeface="Wingdings" panose="05000000000000000000" pitchFamily="2" charset="2"/>
              <a:buChar char="ü"/>
            </a:pPr>
            <a:r>
              <a:rPr lang="he-IL" sz="2200" b="1" dirty="0"/>
              <a:t>שקילת הפרי</a:t>
            </a:r>
            <a:r>
              <a:rPr lang="he-IL" sz="2200" dirty="0"/>
              <a:t>: מתבצעת בגמישות לפני או אחרי ההפרדה או לאחר השטיפה.</a:t>
            </a:r>
          </a:p>
        </p:txBody>
      </p:sp>
      <p:sp>
        <p:nvSpPr>
          <p:cNvPr id="5" name="תיבת טקסט 4">
            <a:extLst>
              <a:ext uri="{FF2B5EF4-FFF2-40B4-BE49-F238E27FC236}">
                <a16:creationId xmlns:a16="http://schemas.microsoft.com/office/drawing/2014/main" id="{7549FF46-F5F9-4FFD-BDBF-03FAE45601F3}"/>
              </a:ext>
            </a:extLst>
          </p:cNvPr>
          <p:cNvSpPr txBox="1"/>
          <p:nvPr/>
        </p:nvSpPr>
        <p:spPr>
          <a:xfrm>
            <a:off x="4429219" y="2364462"/>
            <a:ext cx="3788176" cy="4154984"/>
          </a:xfrm>
          <a:prstGeom prst="rect">
            <a:avLst/>
          </a:prstGeom>
          <a:noFill/>
        </p:spPr>
        <p:txBody>
          <a:bodyPr wrap="square" rtlCol="1">
            <a:spAutoFit/>
          </a:bodyPr>
          <a:lstStyle/>
          <a:p>
            <a:pPr algn="ctr"/>
            <a:r>
              <a:rPr lang="he-IL" sz="2200" u="sng" dirty="0"/>
              <a:t>מכונת שטיפה</a:t>
            </a:r>
          </a:p>
          <a:p>
            <a:pPr marL="342900" indent="-342900">
              <a:buFont typeface="Wingdings" panose="05000000000000000000" pitchFamily="2" charset="2"/>
              <a:buChar char="ü"/>
            </a:pPr>
            <a:r>
              <a:rPr lang="he-IL" sz="2200" b="1" dirty="0"/>
              <a:t>ניקוי יסודי</a:t>
            </a:r>
            <a:r>
              <a:rPr lang="he-IL" sz="2200" dirty="0"/>
              <a:t>: שטיפת הפרי במים זורמים באמבטיה ייעודית לסילוק אדמה, בוץ ומזהמים הפוגעים באיכות השמן.</a:t>
            </a:r>
          </a:p>
          <a:p>
            <a:pPr marL="342900" indent="-342900">
              <a:buFont typeface="Wingdings" panose="05000000000000000000" pitchFamily="2" charset="2"/>
              <a:buChar char="ü"/>
            </a:pPr>
            <a:r>
              <a:rPr lang="he-IL" sz="2200" b="1" dirty="0"/>
              <a:t>הרחקת אבנים: </a:t>
            </a:r>
            <a:r>
              <a:rPr lang="he-IL" sz="2200" dirty="0"/>
              <a:t>סילוק אבנים וגופים זרים כבדים השוקעים במים בשלב זה.</a:t>
            </a:r>
          </a:p>
          <a:p>
            <a:pPr marL="342900" indent="-342900">
              <a:buFont typeface="Wingdings" panose="05000000000000000000" pitchFamily="2" charset="2"/>
              <a:buChar char="ü"/>
            </a:pPr>
            <a:r>
              <a:rPr lang="he-IL" sz="2200" b="1" dirty="0"/>
              <a:t>ייבוש: </a:t>
            </a:r>
            <a:r>
              <a:rPr lang="he-IL" sz="2200" dirty="0"/>
              <a:t>בחלק מבתי הבד, הפרי עובר תחת מפוח אוויר לסילוק עודפי מים רגע לפני הגריסה.</a:t>
            </a:r>
          </a:p>
        </p:txBody>
      </p:sp>
    </p:spTree>
    <p:extLst>
      <p:ext uri="{BB962C8B-B14F-4D97-AF65-F5344CB8AC3E}">
        <p14:creationId xmlns:p14="http://schemas.microsoft.com/office/powerpoint/2010/main" val="690225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4CFCB3-0039-4ED1-A4F1-ABDE39A4F335}"/>
              </a:ext>
            </a:extLst>
          </p:cNvPr>
          <p:cNvSpPr>
            <a:spLocks noGrp="1"/>
          </p:cNvSpPr>
          <p:nvPr>
            <p:ph type="title"/>
          </p:nvPr>
        </p:nvSpPr>
        <p:spPr/>
        <p:txBody>
          <a:bodyPr/>
          <a:lstStyle/>
          <a:p>
            <a:pPr algn="ctr"/>
            <a:r>
              <a:rPr lang="he-IL" dirty="0"/>
              <a:t>תחנות בבית הבד: השפעה על איכות וכמות השמן</a:t>
            </a:r>
            <a:br>
              <a:rPr lang="he-IL" dirty="0"/>
            </a:br>
            <a:r>
              <a:rPr lang="he-IL" dirty="0"/>
              <a:t>הפיזיקה והמכניקה של תהליך ההפקה</a:t>
            </a:r>
          </a:p>
        </p:txBody>
      </p:sp>
      <p:sp>
        <p:nvSpPr>
          <p:cNvPr id="3" name="מציין מיקום תוכן 2">
            <a:extLst>
              <a:ext uri="{FF2B5EF4-FFF2-40B4-BE49-F238E27FC236}">
                <a16:creationId xmlns:a16="http://schemas.microsoft.com/office/drawing/2014/main" id="{831F05BE-EE3C-4254-90C1-E260A5C57F30}"/>
              </a:ext>
            </a:extLst>
          </p:cNvPr>
          <p:cNvSpPr>
            <a:spLocks noGrp="1"/>
          </p:cNvSpPr>
          <p:nvPr>
            <p:ph idx="1"/>
          </p:nvPr>
        </p:nvSpPr>
        <p:spPr/>
        <p:txBody>
          <a:bodyPr/>
          <a:lstStyle/>
          <a:p>
            <a:pPr marL="0" indent="0" algn="ctr">
              <a:buNone/>
            </a:pPr>
            <a:r>
              <a:rPr lang="he-IL" dirty="0"/>
              <a:t>שלבים מקדימים: קליטה, שטיפה וגריסה</a:t>
            </a:r>
          </a:p>
        </p:txBody>
      </p:sp>
      <p:sp>
        <p:nvSpPr>
          <p:cNvPr id="4" name="תיבת טקסט 3">
            <a:extLst>
              <a:ext uri="{FF2B5EF4-FFF2-40B4-BE49-F238E27FC236}">
                <a16:creationId xmlns:a16="http://schemas.microsoft.com/office/drawing/2014/main" id="{4491750E-4781-4E95-B69A-FD1B7E14CB62}"/>
              </a:ext>
            </a:extLst>
          </p:cNvPr>
          <p:cNvSpPr txBox="1"/>
          <p:nvPr/>
        </p:nvSpPr>
        <p:spPr>
          <a:xfrm>
            <a:off x="8223314" y="2364462"/>
            <a:ext cx="3645394" cy="3477875"/>
          </a:xfrm>
          <a:prstGeom prst="rect">
            <a:avLst/>
          </a:prstGeom>
          <a:noFill/>
        </p:spPr>
        <p:txBody>
          <a:bodyPr wrap="square" rtlCol="1">
            <a:spAutoFit/>
          </a:bodyPr>
          <a:lstStyle/>
          <a:p>
            <a:pPr algn="ctr"/>
            <a:r>
              <a:rPr lang="he-IL" sz="2200" u="sng" dirty="0"/>
              <a:t>קליטה והפרדת עלים</a:t>
            </a:r>
          </a:p>
          <a:p>
            <a:pPr marL="285750" indent="-285750">
              <a:buFont typeface="Wingdings" panose="05000000000000000000" pitchFamily="2" charset="2"/>
              <a:buChar char="ü"/>
            </a:pPr>
            <a:r>
              <a:rPr lang="he-IL" sz="2200" b="1" dirty="0"/>
              <a:t>מפוח אוויר: </a:t>
            </a:r>
            <a:r>
              <a:rPr lang="he-IL" sz="2200" dirty="0"/>
              <a:t>שימוש במפוח אוויר להפרדת עלים וענפים (הקלים יותר מהזית). השארת עלים גורמת למרירות יתר ועלולה להחדיר מזהמים חיצוניים לשמן.</a:t>
            </a:r>
          </a:p>
          <a:p>
            <a:pPr marL="285750" indent="-285750">
              <a:buFont typeface="Wingdings" panose="05000000000000000000" pitchFamily="2" charset="2"/>
              <a:buChar char="ü"/>
            </a:pPr>
            <a:r>
              <a:rPr lang="he-IL" sz="2200" b="1" dirty="0"/>
              <a:t>שקילת הפרי</a:t>
            </a:r>
            <a:r>
              <a:rPr lang="he-IL" sz="2200" dirty="0"/>
              <a:t>: מתבצעת בגמישות לפני או אחרי ההפרדה או לאחר השטיפה.</a:t>
            </a:r>
          </a:p>
        </p:txBody>
      </p:sp>
      <p:sp>
        <p:nvSpPr>
          <p:cNvPr id="5" name="תיבת טקסט 4">
            <a:extLst>
              <a:ext uri="{FF2B5EF4-FFF2-40B4-BE49-F238E27FC236}">
                <a16:creationId xmlns:a16="http://schemas.microsoft.com/office/drawing/2014/main" id="{7549FF46-F5F9-4FFD-BDBF-03FAE45601F3}"/>
              </a:ext>
            </a:extLst>
          </p:cNvPr>
          <p:cNvSpPr txBox="1"/>
          <p:nvPr/>
        </p:nvSpPr>
        <p:spPr>
          <a:xfrm>
            <a:off x="4429219" y="2364462"/>
            <a:ext cx="3788176" cy="4154984"/>
          </a:xfrm>
          <a:prstGeom prst="rect">
            <a:avLst/>
          </a:prstGeom>
          <a:noFill/>
        </p:spPr>
        <p:txBody>
          <a:bodyPr wrap="square" rtlCol="1">
            <a:spAutoFit/>
          </a:bodyPr>
          <a:lstStyle/>
          <a:p>
            <a:pPr algn="ctr"/>
            <a:r>
              <a:rPr lang="he-IL" sz="2200" u="sng" dirty="0"/>
              <a:t>מכונת שטיפה</a:t>
            </a:r>
          </a:p>
          <a:p>
            <a:pPr marL="342900" indent="-342900">
              <a:buFont typeface="Wingdings" panose="05000000000000000000" pitchFamily="2" charset="2"/>
              <a:buChar char="ü"/>
            </a:pPr>
            <a:r>
              <a:rPr lang="he-IL" sz="2200" b="1" dirty="0"/>
              <a:t>ניקוי יסודי</a:t>
            </a:r>
            <a:r>
              <a:rPr lang="he-IL" sz="2200" dirty="0"/>
              <a:t>: שטיפת הפרי במים זורמים באמבטיה ייעודית לסילוק אדמה, בוץ ומזהמים הפוגעים באיכות השמן.</a:t>
            </a:r>
          </a:p>
          <a:p>
            <a:pPr marL="342900" indent="-342900">
              <a:buFont typeface="Wingdings" panose="05000000000000000000" pitchFamily="2" charset="2"/>
              <a:buChar char="ü"/>
            </a:pPr>
            <a:r>
              <a:rPr lang="he-IL" sz="2200" b="1" dirty="0"/>
              <a:t>הרחקת אבנים: </a:t>
            </a:r>
            <a:r>
              <a:rPr lang="he-IL" sz="2200" dirty="0"/>
              <a:t>סילוק אבנים וגופים זרים כבדים השוקעים במים בשלב זה.</a:t>
            </a:r>
          </a:p>
          <a:p>
            <a:pPr marL="342900" indent="-342900">
              <a:buFont typeface="Wingdings" panose="05000000000000000000" pitchFamily="2" charset="2"/>
              <a:buChar char="ü"/>
            </a:pPr>
            <a:r>
              <a:rPr lang="he-IL" sz="2200" b="1" dirty="0"/>
              <a:t>ייבוש: </a:t>
            </a:r>
            <a:r>
              <a:rPr lang="he-IL" sz="2200" dirty="0"/>
              <a:t>בחלק מבתי הבד, הפרי עובר תחת מפוח אוויר לסילוק עודפי מים רגע לפני הגריסה.</a:t>
            </a:r>
          </a:p>
        </p:txBody>
      </p:sp>
      <p:sp>
        <p:nvSpPr>
          <p:cNvPr id="6" name="תיבת טקסט 5">
            <a:extLst>
              <a:ext uri="{FF2B5EF4-FFF2-40B4-BE49-F238E27FC236}">
                <a16:creationId xmlns:a16="http://schemas.microsoft.com/office/drawing/2014/main" id="{10A31F5D-230D-4AC6-92B5-F0B314E25254}"/>
              </a:ext>
            </a:extLst>
          </p:cNvPr>
          <p:cNvSpPr txBox="1"/>
          <p:nvPr/>
        </p:nvSpPr>
        <p:spPr>
          <a:xfrm>
            <a:off x="142043" y="2364462"/>
            <a:ext cx="4391857" cy="4493538"/>
          </a:xfrm>
          <a:prstGeom prst="rect">
            <a:avLst/>
          </a:prstGeom>
          <a:noFill/>
        </p:spPr>
        <p:txBody>
          <a:bodyPr wrap="square" rtlCol="1">
            <a:spAutoFit/>
          </a:bodyPr>
          <a:lstStyle/>
          <a:p>
            <a:pPr algn="ctr"/>
            <a:r>
              <a:rPr lang="he-IL" sz="2200" u="sng" dirty="0"/>
              <a:t>גריסה</a:t>
            </a:r>
          </a:p>
          <a:p>
            <a:pPr algn="ctr"/>
            <a:r>
              <a:rPr lang="he-IL" sz="2200" dirty="0"/>
              <a:t>שבירת דפנות תאי הפרי לשחרור השמן</a:t>
            </a:r>
          </a:p>
          <a:p>
            <a:pPr marL="342900" indent="-342900">
              <a:buFont typeface="Wingdings" panose="05000000000000000000" pitchFamily="2" charset="2"/>
              <a:buChar char="ü"/>
            </a:pPr>
            <a:r>
              <a:rPr lang="he-IL" sz="2200" b="1" dirty="0"/>
              <a:t>מגרסת פטישים: </a:t>
            </a:r>
            <a:r>
              <a:rPr lang="he-IL" sz="2200" dirty="0"/>
              <a:t>קצב עבודה גבוה וכוח גריסה חזק, אך מלווה בסכנת חימום, חמצון ויצירת אמולסיה חזקה.</a:t>
            </a:r>
          </a:p>
          <a:p>
            <a:pPr marL="342900" indent="-342900">
              <a:buFont typeface="Wingdings" panose="05000000000000000000" pitchFamily="2" charset="2"/>
              <a:buChar char="ü"/>
            </a:pPr>
            <a:r>
              <a:rPr lang="he-IL" sz="2200" b="1" dirty="0"/>
              <a:t>מגרסת סכינים: </a:t>
            </a:r>
            <a:r>
              <a:rPr lang="he-IL" sz="2200" dirty="0"/>
              <a:t>פעולת חיתוך במקום מעיכה, המעניקה פסטה עדינה יותר ומפחיתה משמעותית את האמולסיה.</a:t>
            </a:r>
          </a:p>
          <a:p>
            <a:pPr marL="342900" indent="-342900">
              <a:buFont typeface="Wingdings" panose="05000000000000000000" pitchFamily="2" charset="2"/>
              <a:buChar char="ü"/>
            </a:pPr>
            <a:r>
              <a:rPr lang="he-IL" sz="2200" b="1" dirty="0"/>
              <a:t>התאמה לפרי: </a:t>
            </a:r>
            <a:r>
              <a:rPr lang="he-IL" sz="2200" dirty="0"/>
              <a:t>קריטי להתאים את קוטר חורי הרשת לזן הזיתים, גודל הפרי ומידת הבשלתו.</a:t>
            </a:r>
          </a:p>
        </p:txBody>
      </p:sp>
    </p:spTree>
    <p:extLst>
      <p:ext uri="{BB962C8B-B14F-4D97-AF65-F5344CB8AC3E}">
        <p14:creationId xmlns:p14="http://schemas.microsoft.com/office/powerpoint/2010/main" val="1894949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הערבול</a:t>
            </a:r>
            <a:r>
              <a:rPr lang="en-US" dirty="0"/>
              <a:t>Malaxation </a:t>
            </a:r>
            <a:r>
              <a:rPr lang="he-IL" dirty="0"/>
              <a:t> לב התהליך</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a:xfrm>
            <a:off x="838200" y="1825625"/>
            <a:ext cx="10515600" cy="4351338"/>
          </a:xfrm>
        </p:spPr>
        <p:txBody>
          <a:bodyPr/>
          <a:lstStyle/>
          <a:p>
            <a:pPr algn="ctr"/>
            <a:r>
              <a:rPr lang="he-IL" dirty="0"/>
              <a:t>שלב המערבל הוא הלב הביוכימי של התהליך. מטרתו לשבור את האמולסיה בעדינות ולחבר טיפות שמן זעירות לטיפות גדולות במטרה להפקה יעילה יותר.</a:t>
            </a:r>
          </a:p>
          <a:p>
            <a:pPr marL="0" indent="0" algn="ctr">
              <a:buNone/>
            </a:pPr>
            <a:endParaRPr lang="he-IL" dirty="0"/>
          </a:p>
        </p:txBody>
      </p:sp>
      <p:pic>
        <p:nvPicPr>
          <p:cNvPr id="7" name="תמונה 6">
            <a:extLst>
              <a:ext uri="{FF2B5EF4-FFF2-40B4-BE49-F238E27FC236}">
                <a16:creationId xmlns:a16="http://schemas.microsoft.com/office/drawing/2014/main" id="{67D48789-6683-48B1-AD19-B1B0776775B0}"/>
              </a:ext>
            </a:extLst>
          </p:cNvPr>
          <p:cNvPicPr>
            <a:picLocks noChangeAspect="1"/>
          </p:cNvPicPr>
          <p:nvPr/>
        </p:nvPicPr>
        <p:blipFill>
          <a:blip r:embed="rId2"/>
          <a:stretch>
            <a:fillRect/>
          </a:stretch>
        </p:blipFill>
        <p:spPr>
          <a:xfrm>
            <a:off x="1844965" y="4035524"/>
            <a:ext cx="2216264" cy="2197213"/>
          </a:xfrm>
          <a:prstGeom prst="rect">
            <a:avLst/>
          </a:prstGeom>
        </p:spPr>
      </p:pic>
      <p:pic>
        <p:nvPicPr>
          <p:cNvPr id="9" name="תמונה 8">
            <a:extLst>
              <a:ext uri="{FF2B5EF4-FFF2-40B4-BE49-F238E27FC236}">
                <a16:creationId xmlns:a16="http://schemas.microsoft.com/office/drawing/2014/main" id="{3BDA8707-14CA-4879-BDDF-69F82771B31E}"/>
              </a:ext>
            </a:extLst>
          </p:cNvPr>
          <p:cNvPicPr>
            <a:picLocks noChangeAspect="1"/>
          </p:cNvPicPr>
          <p:nvPr/>
        </p:nvPicPr>
        <p:blipFill>
          <a:blip r:embed="rId3"/>
          <a:stretch>
            <a:fillRect/>
          </a:stretch>
        </p:blipFill>
        <p:spPr>
          <a:xfrm>
            <a:off x="5067993" y="4035524"/>
            <a:ext cx="2089209" cy="2169326"/>
          </a:xfrm>
          <a:prstGeom prst="rect">
            <a:avLst/>
          </a:prstGeom>
        </p:spPr>
      </p:pic>
      <p:pic>
        <p:nvPicPr>
          <p:cNvPr id="11" name="תמונה 10">
            <a:extLst>
              <a:ext uri="{FF2B5EF4-FFF2-40B4-BE49-F238E27FC236}">
                <a16:creationId xmlns:a16="http://schemas.microsoft.com/office/drawing/2014/main" id="{EF29592D-8191-433D-B9CA-D5E556560406}"/>
              </a:ext>
            </a:extLst>
          </p:cNvPr>
          <p:cNvPicPr>
            <a:picLocks noChangeAspect="1"/>
          </p:cNvPicPr>
          <p:nvPr/>
        </p:nvPicPr>
        <p:blipFill rotWithShape="1">
          <a:blip r:embed="rId4"/>
          <a:srcRect r="2762"/>
          <a:stretch/>
        </p:blipFill>
        <p:spPr>
          <a:xfrm>
            <a:off x="8163966" y="3979750"/>
            <a:ext cx="2243356" cy="2197213"/>
          </a:xfrm>
          <a:prstGeom prst="rect">
            <a:avLst/>
          </a:prstGeom>
        </p:spPr>
      </p:pic>
    </p:spTree>
    <p:extLst>
      <p:ext uri="{BB962C8B-B14F-4D97-AF65-F5344CB8AC3E}">
        <p14:creationId xmlns:p14="http://schemas.microsoft.com/office/powerpoint/2010/main" val="4148679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986BDA-5692-4F92-805C-FE57F76ADBD0}"/>
              </a:ext>
            </a:extLst>
          </p:cNvPr>
          <p:cNvSpPr>
            <a:spLocks noGrp="1"/>
          </p:cNvSpPr>
          <p:nvPr>
            <p:ph type="title"/>
          </p:nvPr>
        </p:nvSpPr>
        <p:spPr/>
        <p:txBody>
          <a:bodyPr/>
          <a:lstStyle/>
          <a:p>
            <a:pPr algn="ctr"/>
            <a:r>
              <a:rPr lang="he-IL" dirty="0"/>
              <a:t> מה זה אמולסיה? ולמה אנחנו רוצים לשבור אותה?</a:t>
            </a:r>
          </a:p>
        </p:txBody>
      </p:sp>
      <p:sp>
        <p:nvSpPr>
          <p:cNvPr id="3" name="מציין מיקום תוכן 2">
            <a:extLst>
              <a:ext uri="{FF2B5EF4-FFF2-40B4-BE49-F238E27FC236}">
                <a16:creationId xmlns:a16="http://schemas.microsoft.com/office/drawing/2014/main" id="{0234FA4B-F784-4CB4-B360-A2999A88841A}"/>
              </a:ext>
            </a:extLst>
          </p:cNvPr>
          <p:cNvSpPr>
            <a:spLocks noGrp="1"/>
          </p:cNvSpPr>
          <p:nvPr>
            <p:ph idx="1"/>
          </p:nvPr>
        </p:nvSpPr>
        <p:spPr>
          <a:xfrm>
            <a:off x="838200" y="1825625"/>
            <a:ext cx="10515600" cy="4912526"/>
          </a:xfrm>
        </p:spPr>
        <p:txBody>
          <a:bodyPr>
            <a:normAutofit lnSpcReduction="10000"/>
          </a:bodyPr>
          <a:lstStyle/>
          <a:p>
            <a:pPr algn="ctr"/>
            <a:r>
              <a:rPr lang="he-IL" dirty="0"/>
              <a:t>אמולסיה (תחליב - </a:t>
            </a:r>
            <a:r>
              <a:rPr lang="ar-SA" dirty="0"/>
              <a:t>مستحلب</a:t>
            </a:r>
            <a:r>
              <a:rPr lang="he-IL" dirty="0"/>
              <a:t>) היא תערובת של שני נוזלים או יותר שבאופן טבעי דוחים זה את זה ואינם מתערבבים, כגון שמן ומים.</a:t>
            </a:r>
          </a:p>
          <a:p>
            <a:pPr algn="ctr"/>
            <a:r>
              <a:rPr lang="he-IL" dirty="0"/>
              <a:t>במצב זה, נוזל אחד מתפזר בצורת טיפות מיקרוסקופיות בתוך הנוזל השני.</a:t>
            </a:r>
          </a:p>
          <a:p>
            <a:pPr marL="0" indent="0" algn="ctr">
              <a:buNone/>
            </a:pPr>
            <a:r>
              <a:rPr lang="he-IL" dirty="0"/>
              <a:t>מבנה האמולסיה</a:t>
            </a:r>
          </a:p>
          <a:p>
            <a:pPr algn="ctr">
              <a:buFont typeface="Wingdings" panose="05000000000000000000" pitchFamily="2" charset="2"/>
              <a:buChar char="ü"/>
            </a:pPr>
            <a:r>
              <a:rPr lang="he-IL" dirty="0"/>
              <a:t>הפאזה המפוזרת: הנוזל שנשבר לטיפות זעירות המרחפות בתערובת.</a:t>
            </a:r>
          </a:p>
          <a:p>
            <a:pPr algn="ctr">
              <a:buFont typeface="Wingdings" panose="05000000000000000000" pitchFamily="2" charset="2"/>
              <a:buChar char="ü"/>
            </a:pPr>
            <a:r>
              <a:rPr lang="he-IL" dirty="0"/>
              <a:t>הפאזה הרציפה: הנוזל שעוטף ומכיל בתוכו את הטיפות.</a:t>
            </a:r>
          </a:p>
          <a:p>
            <a:pPr algn="ctr">
              <a:buFont typeface="Wingdings" panose="05000000000000000000" pitchFamily="2" charset="2"/>
              <a:buChar char="ü"/>
            </a:pPr>
            <a:r>
              <a:rPr lang="he-IL" dirty="0"/>
              <a:t>חומר מתחלב: חומר מייצב שתפקידו להוריד את מתח הפנים בין שני הנוזלים ולמנוע מהטיפות להתחבר מחדש ולהיפרד לשכבות נפרדות. </a:t>
            </a:r>
          </a:p>
          <a:p>
            <a:pPr algn="ctr">
              <a:buFont typeface="Wingdings" panose="05000000000000000000" pitchFamily="2" charset="2"/>
              <a:buChar char="ü"/>
            </a:pPr>
            <a:r>
              <a:rPr lang="he-IL" dirty="0"/>
              <a:t>מולקולה של חומר מתחלב בנויה כך שצד אחד שלה נמשך למים (הידרופילי) וצדה השני נמשך לשומן (הידרופובי), מה שמאפשר לה לחבר ביניהם.</a:t>
            </a:r>
          </a:p>
        </p:txBody>
      </p:sp>
    </p:spTree>
    <p:extLst>
      <p:ext uri="{BB962C8B-B14F-4D97-AF65-F5344CB8AC3E}">
        <p14:creationId xmlns:p14="http://schemas.microsoft.com/office/powerpoint/2010/main" val="404685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986BDA-5692-4F92-805C-FE57F76ADBD0}"/>
              </a:ext>
            </a:extLst>
          </p:cNvPr>
          <p:cNvSpPr>
            <a:spLocks noGrp="1"/>
          </p:cNvSpPr>
          <p:nvPr>
            <p:ph type="title"/>
          </p:nvPr>
        </p:nvSpPr>
        <p:spPr/>
        <p:txBody>
          <a:bodyPr/>
          <a:lstStyle/>
          <a:p>
            <a:pPr algn="ctr"/>
            <a:r>
              <a:rPr lang="he-IL" dirty="0"/>
              <a:t> מה זה אמולסיה? ולמה אנחנו רוצים לשבור אותה?</a:t>
            </a:r>
          </a:p>
        </p:txBody>
      </p:sp>
      <p:sp>
        <p:nvSpPr>
          <p:cNvPr id="3" name="מציין מיקום תוכן 2">
            <a:extLst>
              <a:ext uri="{FF2B5EF4-FFF2-40B4-BE49-F238E27FC236}">
                <a16:creationId xmlns:a16="http://schemas.microsoft.com/office/drawing/2014/main" id="{0234FA4B-F784-4CB4-B360-A2999A88841A}"/>
              </a:ext>
            </a:extLst>
          </p:cNvPr>
          <p:cNvSpPr>
            <a:spLocks noGrp="1"/>
          </p:cNvSpPr>
          <p:nvPr>
            <p:ph idx="1"/>
          </p:nvPr>
        </p:nvSpPr>
        <p:spPr>
          <a:xfrm>
            <a:off x="838200" y="1825625"/>
            <a:ext cx="10515600" cy="4912526"/>
          </a:xfrm>
        </p:spPr>
        <p:txBody>
          <a:bodyPr>
            <a:normAutofit/>
          </a:bodyPr>
          <a:lstStyle/>
          <a:p>
            <a:pPr algn="ctr"/>
            <a:r>
              <a:rPr lang="he-IL" dirty="0"/>
              <a:t>דוגמה קלאסית ומוכרת מאוד לאמולסיה </a:t>
            </a:r>
            <a:r>
              <a:rPr lang="he-IL" dirty="0" err="1"/>
              <a:t>מחיי</a:t>
            </a:r>
            <a:r>
              <a:rPr lang="he-IL" dirty="0"/>
              <a:t> היומיום היא מיונז.</a:t>
            </a:r>
          </a:p>
          <a:p>
            <a:pPr algn="ctr"/>
            <a:r>
              <a:rPr lang="he-IL" dirty="0"/>
              <a:t>מיונז מורכב משני נוזלים שבאופן טבעי דוחים זה את זה ולא מתערבבים: שמן ומים.</a:t>
            </a:r>
          </a:p>
          <a:p>
            <a:pPr algn="ctr"/>
            <a:r>
              <a:rPr lang="he-IL" dirty="0"/>
              <a:t>כאשר מערבבים אותם יחד במהירות ובחוזקה, השמן נשבר לטיפות מיקרוסקופיות שמפוזרות בתוך הנוזל המימי.</a:t>
            </a:r>
          </a:p>
          <a:p>
            <a:pPr algn="ctr"/>
            <a:r>
              <a:rPr lang="he-IL" dirty="0"/>
              <a:t>כדי שהטיפות האלו לא יתחברו מחדש (כפי שקורה בשמן זית שאנחנו רוצים לשבור) והמיונז לא יישבר וייפרד בחזרה לשכבת שמן ושכבת נוזל, משתמשים בחלמון ביצה. החלמון מכיל חומר שנקרא לציטין, שמתפקד כחומר מתחלב.</a:t>
            </a:r>
          </a:p>
          <a:p>
            <a:pPr algn="ctr"/>
            <a:r>
              <a:rPr lang="he-IL" dirty="0"/>
              <a:t>הלציטין עוטף את טיפות השמן הזעירות, מונע מהן להתחבר שוב, וכך נועל את האמולסיה ושומר על המרקם האחיד, היציב והקרמי של המיונז.</a:t>
            </a:r>
          </a:p>
          <a:p>
            <a:pPr algn="ctr"/>
            <a:endParaRPr lang="he-IL" dirty="0"/>
          </a:p>
        </p:txBody>
      </p:sp>
    </p:spTree>
    <p:extLst>
      <p:ext uri="{BB962C8B-B14F-4D97-AF65-F5344CB8AC3E}">
        <p14:creationId xmlns:p14="http://schemas.microsoft.com/office/powerpoint/2010/main" val="360780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986BDA-5692-4F92-805C-FE57F76ADBD0}"/>
              </a:ext>
            </a:extLst>
          </p:cNvPr>
          <p:cNvSpPr>
            <a:spLocks noGrp="1"/>
          </p:cNvSpPr>
          <p:nvPr>
            <p:ph type="title"/>
          </p:nvPr>
        </p:nvSpPr>
        <p:spPr/>
        <p:txBody>
          <a:bodyPr/>
          <a:lstStyle/>
          <a:p>
            <a:pPr algn="ctr"/>
            <a:r>
              <a:rPr lang="he-IL" dirty="0"/>
              <a:t> מה זה אמולסיה? ולמה אנחנו רוצים לשבור אותה?</a:t>
            </a:r>
          </a:p>
        </p:txBody>
      </p:sp>
      <p:sp>
        <p:nvSpPr>
          <p:cNvPr id="3" name="מציין מיקום תוכן 2">
            <a:extLst>
              <a:ext uri="{FF2B5EF4-FFF2-40B4-BE49-F238E27FC236}">
                <a16:creationId xmlns:a16="http://schemas.microsoft.com/office/drawing/2014/main" id="{0234FA4B-F784-4CB4-B360-A2999A88841A}"/>
              </a:ext>
            </a:extLst>
          </p:cNvPr>
          <p:cNvSpPr>
            <a:spLocks noGrp="1"/>
          </p:cNvSpPr>
          <p:nvPr>
            <p:ph idx="1"/>
          </p:nvPr>
        </p:nvSpPr>
        <p:spPr>
          <a:xfrm>
            <a:off x="838200" y="1825625"/>
            <a:ext cx="10515600" cy="4912526"/>
          </a:xfrm>
        </p:spPr>
        <p:txBody>
          <a:bodyPr>
            <a:normAutofit fontScale="92500" lnSpcReduction="10000"/>
          </a:bodyPr>
          <a:lstStyle/>
          <a:p>
            <a:pPr algn="ctr"/>
            <a:r>
              <a:rPr lang="he-IL" dirty="0"/>
              <a:t>אמולסיה בעיסת הזיתים היא מצב שבו טיפות שמן זעירות כלואות ומפוזרות בתוך מי הפרי והפאזה המוצקה מבלי יכולת להתחבר.</a:t>
            </a:r>
          </a:p>
          <a:p>
            <a:pPr algn="ctr"/>
            <a:r>
              <a:rPr lang="he-IL" dirty="0"/>
              <a:t>כוחות של מתח פנים וממברנות מונעים מהטיפות הקטנטנות הללו להתאחד באופן טבעי לטיפות גדולות.</a:t>
            </a:r>
          </a:p>
          <a:p>
            <a:pPr marL="0" indent="0">
              <a:buNone/>
            </a:pPr>
            <a:r>
              <a:rPr lang="he-IL" dirty="0"/>
              <a:t>הסיבות לשבירת האמולסיה בשלב הערבול:</a:t>
            </a:r>
          </a:p>
          <a:p>
            <a:pPr>
              <a:buFont typeface="Wingdings" panose="05000000000000000000" pitchFamily="2" charset="2"/>
              <a:buChar char="ü"/>
            </a:pPr>
            <a:r>
              <a:rPr lang="he-IL" dirty="0"/>
              <a:t>מניעת אובדן שמן: כל עוד השמן נשאר כלוא בטיפות מיקרוסקופיות במצב של אמולסיה, הכוח הצנטריפוגלי בשלב הבא (</a:t>
            </a:r>
            <a:r>
              <a:rPr lang="he-IL" dirty="0" err="1"/>
              <a:t>הדקנטר</a:t>
            </a:r>
            <a:r>
              <a:rPr lang="he-IL" dirty="0"/>
              <a:t>) לא יצליח להפריד אותו, והשמן יאבד לגפת.</a:t>
            </a:r>
          </a:p>
          <a:p>
            <a:pPr>
              <a:buFont typeface="Wingdings" panose="05000000000000000000" pitchFamily="2" charset="2"/>
              <a:buChar char="ü"/>
            </a:pPr>
            <a:r>
              <a:rPr lang="he-IL" dirty="0"/>
              <a:t>עידוד התלכדות : פעולת הערבול האיטית והעדינה נועדה ליצור התנגשויות מתונות בין טיפות השמן הזעירות.</a:t>
            </a:r>
          </a:p>
          <a:p>
            <a:pPr>
              <a:buFont typeface="Wingdings" panose="05000000000000000000" pitchFamily="2" charset="2"/>
              <a:buChar char="ü"/>
            </a:pPr>
            <a:r>
              <a:rPr lang="he-IL" dirty="0"/>
              <a:t>הכנה למיצוי: התנגשויות אלו שוברות את האמולסיה וגורמות לטיפות הקטנות להתלכד לכדי טיפות שמן גדולות ורציפות, אשר ניתן לחלץ ולהפריד אותן בקלות ממשקל המים והמוצקים.</a:t>
            </a:r>
          </a:p>
        </p:txBody>
      </p:sp>
    </p:spTree>
    <p:extLst>
      <p:ext uri="{BB962C8B-B14F-4D97-AF65-F5344CB8AC3E}">
        <p14:creationId xmlns:p14="http://schemas.microsoft.com/office/powerpoint/2010/main" val="224010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הערבול</a:t>
            </a:r>
            <a:r>
              <a:rPr lang="en-US" dirty="0"/>
              <a:t>Malaxation </a:t>
            </a:r>
            <a:r>
              <a:rPr lang="he-IL" dirty="0"/>
              <a:t> לב התהליך</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p:txBody>
          <a:bodyPr/>
          <a:lstStyle/>
          <a:p>
            <a:pPr algn="ctr"/>
            <a:r>
              <a:rPr lang="he-IL" dirty="0"/>
              <a:t>חלון הקסם של הטמפרטורה והזמן: חימום מוריד את צמיגות העיסה ומעלה תפוקה, אך מעל לטמפרטורה מסוימת או בזמן ערבול ארוך מדי, מאיצים תהליכי חמצון, מאבדים חומרי ארומה נדיפים ומסתכנים בפגמים חושים.</a:t>
            </a:r>
          </a:p>
          <a:p>
            <a:pPr marL="0" indent="0" algn="ctr">
              <a:buNone/>
            </a:pPr>
            <a:endParaRPr lang="he-IL" dirty="0"/>
          </a:p>
          <a:p>
            <a:pPr algn="ctr"/>
            <a:r>
              <a:rPr lang="he-IL" dirty="0"/>
              <a:t>התמודדות עם עיסות קשות: בזנים קשים להפרדה או פרי רטוב מדי, הוספת מיקרו-טלק מסייעת דרמטית בשבירת האמולסיה, משפרת תפוקה, ואף תורמת לאיכות השמן, עליה בכמות </a:t>
            </a:r>
            <a:r>
              <a:rPr lang="he-IL" dirty="0" err="1"/>
              <a:t>הפנולים</a:t>
            </a:r>
            <a:r>
              <a:rPr lang="he-IL" dirty="0"/>
              <a:t>, ללא שינוי בהרכבו הכימי.</a:t>
            </a:r>
          </a:p>
        </p:txBody>
      </p:sp>
    </p:spTree>
    <p:extLst>
      <p:ext uri="{BB962C8B-B14F-4D97-AF65-F5344CB8AC3E}">
        <p14:creationId xmlns:p14="http://schemas.microsoft.com/office/powerpoint/2010/main" val="2104570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הפרדה: </a:t>
            </a:r>
            <a:r>
              <a:rPr lang="he-IL" dirty="0" err="1"/>
              <a:t>דקנטר</a:t>
            </a:r>
            <a:r>
              <a:rPr lang="he-IL" dirty="0"/>
              <a:t> (צנטריפוגה אופקית)</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p:txBody>
          <a:bodyPr/>
          <a:lstStyle/>
          <a:p>
            <a:r>
              <a:rPr lang="he-IL" dirty="0"/>
              <a:t>מפריד לפי צפיפות למסה מוצקה (גפת) ולנוזלים.</a:t>
            </a:r>
          </a:p>
          <a:p>
            <a:r>
              <a:rPr lang="he-IL" dirty="0"/>
              <a:t>שימוש בכוח צנטריפוגלי להפרדת מסות על בסיס משקל סגולי.</a:t>
            </a:r>
          </a:p>
          <a:p>
            <a:r>
              <a:rPr lang="he-IL" dirty="0"/>
              <a:t>התוף מסתובב במהירות גבוהה (כ-3000 </a:t>
            </a:r>
            <a:r>
              <a:rPr lang="he-IL" dirty="0" err="1"/>
              <a:t>סל"ד</a:t>
            </a:r>
            <a:r>
              <a:rPr lang="he-IL" dirty="0"/>
              <a:t>) ודוחף את החומרים לפי צפיפותם:</a:t>
            </a:r>
          </a:p>
          <a:p>
            <a:pPr marL="0" indent="0" algn="ctr">
              <a:buNone/>
            </a:pPr>
            <a:r>
              <a:rPr lang="he-IL" dirty="0"/>
              <a:t>גפת (מוצק) החוצה, מים (מי עקר) במרכז, ושמן (הקל ביותר) קרוב לציר. חילזון פנימי מסתובב בהפרש מהירויות כדי לפנות את הגפת ברצף.</a:t>
            </a:r>
          </a:p>
        </p:txBody>
      </p:sp>
      <p:pic>
        <p:nvPicPr>
          <p:cNvPr id="1026" name="Picture 2" descr="Olive Oil Extraction and Table Olive Industries | Springer Nature Link">
            <a:extLst>
              <a:ext uri="{FF2B5EF4-FFF2-40B4-BE49-F238E27FC236}">
                <a16:creationId xmlns:a16="http://schemas.microsoft.com/office/drawing/2014/main" id="{0278237A-9C6B-44F3-8F6F-E0F1BBD6D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0462" y="4687176"/>
            <a:ext cx="3764132" cy="2055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48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הפרדה: </a:t>
            </a:r>
            <a:r>
              <a:rPr lang="he-IL" dirty="0" err="1"/>
              <a:t>דקנטר</a:t>
            </a:r>
            <a:r>
              <a:rPr lang="he-IL" dirty="0"/>
              <a:t> (צנטריפוגה אופקית)</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a:xfrm>
            <a:off x="838200" y="1825624"/>
            <a:ext cx="10515600" cy="5032375"/>
          </a:xfrm>
        </p:spPr>
        <p:txBody>
          <a:bodyPr>
            <a:normAutofit/>
          </a:bodyPr>
          <a:lstStyle/>
          <a:p>
            <a:pPr algn="ctr"/>
            <a:r>
              <a:rPr lang="he-IL" dirty="0"/>
              <a:t>2 פאזות לעומת 3 פאזות</a:t>
            </a:r>
          </a:p>
          <a:p>
            <a:pPr algn="ctr"/>
            <a:r>
              <a:rPr lang="he-IL" dirty="0" err="1"/>
              <a:t>דקנטר</a:t>
            </a:r>
            <a:r>
              <a:rPr lang="he-IL" dirty="0"/>
              <a:t> מסוג </a:t>
            </a:r>
            <a:r>
              <a:rPr lang="en-US" dirty="0"/>
              <a:t>Two-Outlet </a:t>
            </a:r>
            <a:r>
              <a:rPr lang="he-IL" dirty="0"/>
              <a:t> יש שתי יציאות חיצוניות: פתח אחד לשמן ופתח אחד לגפת רטובה המכילה בתוכה את מי העקר.</a:t>
            </a:r>
          </a:p>
          <a:p>
            <a:pPr algn="ctr"/>
            <a:r>
              <a:rPr lang="he-IL" dirty="0" err="1"/>
              <a:t>בדקנטר</a:t>
            </a:r>
            <a:r>
              <a:rPr lang="he-IL" dirty="0"/>
              <a:t> מסוג </a:t>
            </a:r>
            <a:r>
              <a:rPr lang="en-US" dirty="0"/>
              <a:t>Three-Outlet</a:t>
            </a:r>
            <a:r>
              <a:rPr lang="he-IL" dirty="0"/>
              <a:t> יש שלושה פתחים נפרדים: יציאה נפרדת לשמן, יציאה נפרדת למי עקר, ויציאה נפרדת לגפת יבשה יחסית.</a:t>
            </a:r>
          </a:p>
          <a:p>
            <a:pPr algn="ctr"/>
            <a:r>
              <a:rPr lang="he-IL" dirty="0"/>
              <a:t> </a:t>
            </a:r>
            <a:r>
              <a:rPr lang="en-US" dirty="0"/>
              <a:t>Three-Outlet </a:t>
            </a:r>
            <a:r>
              <a:rPr lang="he-IL" dirty="0"/>
              <a:t> : מפריד לגפת, מי עקר ושמן. דורש הוספת מים רבים השוטפים חלק </a:t>
            </a:r>
            <a:r>
              <a:rPr lang="he-IL" dirty="0" err="1"/>
              <a:t>מפנולים</a:t>
            </a:r>
            <a:r>
              <a:rPr lang="he-IL" dirty="0"/>
              <a:t> ומייצרים כמות עצומה של שפכים. קל להפטר מהגפת בסיום התהליך.</a:t>
            </a:r>
          </a:p>
          <a:p>
            <a:pPr algn="ctr"/>
            <a:r>
              <a:rPr lang="en-US" dirty="0"/>
              <a:t>Two-</a:t>
            </a:r>
            <a:r>
              <a:rPr lang="en-US" dirty="0" err="1"/>
              <a:t>Outle</a:t>
            </a:r>
            <a:r>
              <a:rPr lang="he-IL" dirty="0"/>
              <a:t> : מפריד לגפת לחה (</a:t>
            </a:r>
            <a:r>
              <a:rPr lang="he-IL" dirty="0" err="1"/>
              <a:t>מוצק+מים</a:t>
            </a:r>
            <a:r>
              <a:rPr lang="he-IL" dirty="0"/>
              <a:t>) ושמן. צריכת מים נמוכה מאוד, שימור גבוה של </a:t>
            </a:r>
            <a:r>
              <a:rPr lang="he-IL" dirty="0" err="1"/>
              <a:t>פנולים</a:t>
            </a:r>
            <a:r>
              <a:rPr lang="he-IL" dirty="0"/>
              <a:t> בשמן, ופחות שפכים מזהמים. זהו הסטנדרט המודרני והאקולוגי.</a:t>
            </a:r>
          </a:p>
        </p:txBody>
      </p:sp>
    </p:spTree>
    <p:extLst>
      <p:ext uri="{BB962C8B-B14F-4D97-AF65-F5344CB8AC3E}">
        <p14:creationId xmlns:p14="http://schemas.microsoft.com/office/powerpoint/2010/main" val="186178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הפרדה סופית: </a:t>
            </a:r>
            <a:r>
              <a:rPr lang="he-IL" dirty="0" err="1"/>
              <a:t>ספרטור</a:t>
            </a:r>
            <a:r>
              <a:rPr lang="he-IL" dirty="0"/>
              <a:t> (צנטריפוגה אנכית)</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p:txBody>
          <a:bodyPr>
            <a:normAutofit/>
          </a:bodyPr>
          <a:lstStyle/>
          <a:p>
            <a:pPr algn="ctr"/>
            <a:r>
              <a:rPr lang="he-IL" dirty="0"/>
              <a:t>ניקוי וליטוש סופי: השמן היוצא </a:t>
            </a:r>
            <a:r>
              <a:rPr lang="he-IL" dirty="0" err="1"/>
              <a:t>מהדקנטר</a:t>
            </a:r>
            <a:r>
              <a:rPr lang="he-IL" dirty="0"/>
              <a:t> עדיין מכיל מעט לחות (בין 1% עד 4%) ומוצקים זערים.</a:t>
            </a:r>
          </a:p>
          <a:p>
            <a:pPr algn="ctr"/>
            <a:r>
              <a:rPr lang="he-IL" dirty="0" err="1"/>
              <a:t>הספרטור</a:t>
            </a:r>
            <a:r>
              <a:rPr lang="he-IL" dirty="0"/>
              <a:t> האנכי מסתובב במהירות כפולה (עד 7000 </a:t>
            </a:r>
            <a:r>
              <a:rPr lang="he-IL" dirty="0" err="1"/>
              <a:t>סל"ד</a:t>
            </a:r>
            <a:r>
              <a:rPr lang="he-IL" dirty="0"/>
              <a:t>) ומפעיל כוח עצום לניקוי סופי של השמן.</a:t>
            </a:r>
          </a:p>
          <a:p>
            <a:pPr algn="ctr"/>
            <a:r>
              <a:rPr lang="he-IL" dirty="0"/>
              <a:t>חובה לנקות ציוד זה בקפדנות כדי למנוע הצטברות משקעים.</a:t>
            </a:r>
          </a:p>
          <a:p>
            <a:pPr algn="ctr"/>
            <a:r>
              <a:rPr lang="he-IL" dirty="0"/>
              <a:t>חלק מהיצרנים בארץ ובעולם מוותרים על שלב זה כדי לצמצם מגע עם מים וסכנת לכלוך, ומסתמכים על שיקוע טבעי </a:t>
            </a:r>
            <a:r>
              <a:rPr lang="he-IL" dirty="0" err="1"/>
              <a:t>במיכלים</a:t>
            </a:r>
            <a:r>
              <a:rPr lang="he-IL" dirty="0"/>
              <a:t> ל 24 שעות לפני הסינון.</a:t>
            </a:r>
          </a:p>
        </p:txBody>
      </p:sp>
    </p:spTree>
    <p:extLst>
      <p:ext uri="{BB962C8B-B14F-4D97-AF65-F5344CB8AC3E}">
        <p14:creationId xmlns:p14="http://schemas.microsoft.com/office/powerpoint/2010/main" val="2407569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 סינון מול שקיעה טבעית</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p:txBody>
          <a:bodyPr>
            <a:normAutofit/>
          </a:bodyPr>
          <a:lstStyle/>
          <a:p>
            <a:r>
              <a:rPr lang="he-IL" dirty="0"/>
              <a:t>הסינון הינה פעולה פיזית הנעשה לשמירה על שמן מקלקול לאורך חודשים ומניעת ירידה דרסטית באיכות. </a:t>
            </a:r>
          </a:p>
          <a:p>
            <a:r>
              <a:rPr lang="he-IL" dirty="0"/>
              <a:t>הסינון נועד למניעה ולא לתיקון:</a:t>
            </a:r>
          </a:p>
          <a:p>
            <a:pPr marL="0" indent="0" algn="ctr">
              <a:buNone/>
            </a:pPr>
            <a:r>
              <a:rPr lang="he-IL" dirty="0"/>
              <a:t>מטרתו להרחיק שאריות מים וחלקיקי פרי זעירים שעלולים לגרום לתסיסה פנימית ולחמצון מואץ.</a:t>
            </a:r>
          </a:p>
          <a:p>
            <a:pPr marL="0" indent="0" algn="ctr">
              <a:buNone/>
            </a:pPr>
            <a:r>
              <a:rPr lang="he-IL" dirty="0"/>
              <a:t>פעולה זו שומרת על היציבות של השמן, מונעת התפתחות פגמים בפרופיל החושי שלו, ומאריכה משמעותית את חיי המדף</a:t>
            </a:r>
          </a:p>
          <a:p>
            <a:pPr marL="0" indent="0" algn="ctr">
              <a:buNone/>
            </a:pPr>
            <a:r>
              <a:rPr lang="he-IL" dirty="0"/>
              <a:t>ללא שיקוע נכון או סינון מתאים, השמן יסבול מקלקול כימי </a:t>
            </a:r>
            <a:r>
              <a:rPr lang="he-IL" dirty="0" err="1"/>
              <a:t>ואורגנולפטי</a:t>
            </a:r>
            <a:r>
              <a:rPr lang="he-IL" dirty="0"/>
              <a:t> מהיר.</a:t>
            </a:r>
          </a:p>
        </p:txBody>
      </p:sp>
    </p:spTree>
    <p:extLst>
      <p:ext uri="{BB962C8B-B14F-4D97-AF65-F5344CB8AC3E}">
        <p14:creationId xmlns:p14="http://schemas.microsoft.com/office/powerpoint/2010/main" val="410759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טכנולוגיות ושיטות סינון</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p:txBody>
          <a:bodyPr>
            <a:normAutofit lnSpcReduction="10000"/>
          </a:bodyPr>
          <a:lstStyle/>
          <a:p>
            <a:pPr marL="0" indent="0" algn="ctr">
              <a:buNone/>
            </a:pPr>
            <a:r>
              <a:rPr lang="he-IL" dirty="0"/>
              <a:t>ישנן מספר שיטות מרכזיות לסינון השמן:</a:t>
            </a:r>
          </a:p>
          <a:p>
            <a:r>
              <a:rPr lang="he-IL" dirty="0"/>
              <a:t>שיטת השיקוע והשפייה (הנפוצה בארץ) אמנם פשוטה וזולה, אך אינה מסלקת לחלוטין חלקיקים </a:t>
            </a:r>
            <a:r>
              <a:rPr lang="he-IL" dirty="0" err="1"/>
              <a:t>מיקרוניים</a:t>
            </a:r>
            <a:r>
              <a:rPr lang="he-IL" dirty="0"/>
              <a:t> ומיקרו-טיפות מים, מה שחושף את השמן לקלקול.</a:t>
            </a:r>
          </a:p>
          <a:p>
            <a:r>
              <a:rPr lang="he-IL" dirty="0"/>
              <a:t>לעומתה, שיטת הסינון הפיזי בלחץ דרך לוחות </a:t>
            </a:r>
            <a:r>
              <a:rPr lang="he-IL" dirty="0" err="1"/>
              <a:t>צלולוז</a:t>
            </a:r>
            <a:r>
              <a:rPr lang="he-IL" dirty="0"/>
              <a:t> היא הנפוצה והיעילה ביותר: השמן נדחף דרך לוחות בדרגות נקבוביות שונות שמסירים ביעילות לחות ומוצקים, ומפיקים שמן צלול ויציב.</a:t>
            </a:r>
          </a:p>
          <a:p>
            <a:r>
              <a:rPr lang="he-IL" dirty="0"/>
              <a:t>בנוסף, בבתי בד תעשייתיים גדולים נעשה לרוב שימוש בסינון בעזרת אבקת </a:t>
            </a:r>
            <a:r>
              <a:rPr lang="he-IL" dirty="0" err="1"/>
              <a:t>צלולוז</a:t>
            </a:r>
            <a:r>
              <a:rPr lang="he-IL" dirty="0"/>
              <a:t>, בעוד שעבור שמנים אורגניים עובדים עם סינון </a:t>
            </a:r>
            <a:r>
              <a:rPr lang="he-IL" dirty="0" err="1"/>
              <a:t>דיאטומי</a:t>
            </a:r>
            <a:r>
              <a:rPr lang="he-IL" dirty="0"/>
              <a:t>, המבוסס על אבקה טבעית של שלדי אצות מאובנות שמתפקדת כרשת סינון דקיקה.</a:t>
            </a:r>
          </a:p>
        </p:txBody>
      </p:sp>
    </p:spTree>
    <p:extLst>
      <p:ext uri="{BB962C8B-B14F-4D97-AF65-F5344CB8AC3E}">
        <p14:creationId xmlns:p14="http://schemas.microsoft.com/office/powerpoint/2010/main" val="294786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אחסון נכון לשמירת איכות</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p:txBody>
          <a:bodyPr>
            <a:normAutofit/>
          </a:bodyPr>
          <a:lstStyle/>
          <a:p>
            <a:pPr marL="0" indent="0" algn="ctr">
              <a:buNone/>
            </a:pPr>
            <a:r>
              <a:rPr lang="he-IL" dirty="0"/>
              <a:t>5 האויבים: אור, לחות, חמצן, חום ומשקעים</a:t>
            </a:r>
          </a:p>
          <a:p>
            <a:pPr marL="0" indent="0">
              <a:buNone/>
            </a:pPr>
            <a:r>
              <a:rPr lang="he-IL" b="1" dirty="0"/>
              <a:t>הגנה מקיפה: </a:t>
            </a:r>
            <a:r>
              <a:rPr lang="he-IL" dirty="0"/>
              <a:t>הרחקה מוחלטת של השמן מחמשת האויבים היא תנאי הכרחי לשמירה על איכותו הכימית והחושית לאורך זמן, ולמניעת פגמים.</a:t>
            </a:r>
          </a:p>
          <a:p>
            <a:pPr marL="0" indent="0">
              <a:buNone/>
            </a:pPr>
            <a:r>
              <a:rPr lang="he-IL" b="1" dirty="0"/>
              <a:t>כלי אחסון: </a:t>
            </a:r>
            <a:r>
              <a:rPr lang="he-IL" dirty="0"/>
              <a:t>חובה להשתמש בנירוסטה, פח או זכוכית כהה בלבד.</a:t>
            </a:r>
          </a:p>
          <a:p>
            <a:pPr marL="0" indent="0">
              <a:buNone/>
            </a:pPr>
            <a:r>
              <a:rPr lang="he-IL" b="1" dirty="0"/>
              <a:t>בקרת טמפרטורה: </a:t>
            </a:r>
            <a:r>
              <a:rPr lang="he-IL" dirty="0"/>
              <a:t>סביבת האחסון האידיאלית היא בין 16 ל 22 מעלות.</a:t>
            </a:r>
          </a:p>
          <a:p>
            <a:pPr marL="0" indent="0">
              <a:buNone/>
            </a:pPr>
            <a:r>
              <a:rPr lang="he-IL" b="1" dirty="0"/>
              <a:t>סכנת קפיאה: </a:t>
            </a:r>
            <a:r>
              <a:rPr lang="he-IL" dirty="0"/>
              <a:t>יש להימנע מהקפאה מלאה של השמן, הגורמת לשקיעת נוגדי חמצון ומשנה את הרכבו הכימי.</a:t>
            </a:r>
          </a:p>
        </p:txBody>
      </p:sp>
    </p:spTree>
    <p:extLst>
      <p:ext uri="{BB962C8B-B14F-4D97-AF65-F5344CB8AC3E}">
        <p14:creationId xmlns:p14="http://schemas.microsoft.com/office/powerpoint/2010/main" val="175516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בקרת איכות: מעבדה וערכה חושית</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p:txBody>
          <a:bodyPr>
            <a:normAutofit/>
          </a:bodyPr>
          <a:lstStyle/>
          <a:p>
            <a:pPr algn="ctr" rtl="1"/>
            <a:r>
              <a:rPr lang="he-IL" b="1" dirty="0"/>
              <a:t>הערכה כפולה ומשלימה: </a:t>
            </a:r>
            <a:r>
              <a:rPr lang="he-IL" dirty="0"/>
              <a:t>התקינה הבינלאומית מחייבת שילוב של בדיקה כימית במעבדה והערכה חושית (</a:t>
            </a:r>
            <a:r>
              <a:rPr lang="he-IL" dirty="0" err="1"/>
              <a:t>אורגנולפטית</a:t>
            </a:r>
            <a:r>
              <a:rPr lang="he-IL" dirty="0"/>
              <a:t>) על ידי פאנל טועמים מוסמך, לשתיהן מעמד שווה וקובע.</a:t>
            </a:r>
          </a:p>
          <a:p>
            <a:pPr algn="ctr" rtl="1"/>
            <a:r>
              <a:rPr lang="he-IL" b="1" dirty="0"/>
              <a:t>תנאי סף קשיח: </a:t>
            </a:r>
            <a:r>
              <a:rPr lang="he-IL" dirty="0"/>
              <a:t>שמן שנכשל באחת מהבדיקות (כימית או חושית) פוסל עצמו מדירוג כתית מעולה, גם אם תוצאות הבדיקה השנייה מושלמות לחלוטין.</a:t>
            </a:r>
          </a:p>
          <a:p>
            <a:pPr algn="ctr" rtl="1"/>
            <a:r>
              <a:rPr lang="he-IL" b="1" dirty="0"/>
              <a:t>החוש האנושי ככלי מעבדה: </a:t>
            </a:r>
            <a:r>
              <a:rPr lang="he-IL" dirty="0"/>
              <a:t>כימיה לבדה אינה מסוגלת לזהות את כלל הפגמים. פאנל טועמים הפועל במסגרת מבוקרת משמש ככלי אבחנה הכרחי, רגיש ומדויק.</a:t>
            </a:r>
            <a:endParaRPr lang="LID4096" dirty="0"/>
          </a:p>
        </p:txBody>
      </p:sp>
    </p:spTree>
    <p:extLst>
      <p:ext uri="{BB962C8B-B14F-4D97-AF65-F5344CB8AC3E}">
        <p14:creationId xmlns:p14="http://schemas.microsoft.com/office/powerpoint/2010/main" val="2743777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בקרת איכות: מעבדה</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a:xfrm>
            <a:off x="838200" y="1621438"/>
            <a:ext cx="10515600" cy="5125592"/>
          </a:xfrm>
        </p:spPr>
        <p:txBody>
          <a:bodyPr>
            <a:normAutofit/>
          </a:bodyPr>
          <a:lstStyle/>
          <a:p>
            <a:pPr algn="r" rtl="1"/>
            <a:r>
              <a:rPr lang="he-IL" b="1" dirty="0"/>
              <a:t>חמיצות חופשית</a:t>
            </a:r>
            <a:r>
              <a:rPr lang="en-US" b="1" dirty="0"/>
              <a:t>FFA </a:t>
            </a:r>
            <a:r>
              <a:rPr lang="he-IL" b="1" dirty="0"/>
              <a:t>: </a:t>
            </a:r>
            <a:r>
              <a:rPr lang="he-IL" dirty="0"/>
              <a:t>מודדת אחוז חומצות שומן חופשיות (חומצה </a:t>
            </a:r>
            <a:r>
              <a:rPr lang="he-IL" dirty="0" err="1"/>
              <a:t>אולאית</a:t>
            </a:r>
            <a:r>
              <a:rPr lang="he-IL" dirty="0"/>
              <a:t>). מעידה על איכות הפרי לפני ההפקה. כתית מעולה חייב להיות שווה או מתחת ל-0.8%.</a:t>
            </a:r>
          </a:p>
          <a:p>
            <a:pPr algn="r" rtl="1"/>
            <a:r>
              <a:rPr lang="he-IL" b="1" dirty="0"/>
              <a:t>מדד פרוקסיד</a:t>
            </a:r>
            <a:r>
              <a:rPr lang="en-US" b="1" dirty="0"/>
              <a:t>Peroxide Value </a:t>
            </a:r>
            <a:r>
              <a:rPr lang="he-IL" b="1" dirty="0"/>
              <a:t>: </a:t>
            </a:r>
            <a:r>
              <a:rPr lang="he-IL" dirty="0"/>
              <a:t>מודד חמצון ראשוני. מעיד על חשיפה לחמצן, אור או חום במהלך הייצור או האחסון. ערך גבוה מעיד על נטייה להתקלקל. התקן לכתית מעולה: עד </a:t>
            </a:r>
            <a:r>
              <a:rPr lang="en-US" dirty="0" err="1"/>
              <a:t>meq</a:t>
            </a:r>
            <a:r>
              <a:rPr lang="en-US" dirty="0"/>
              <a:t> O2/kg</a:t>
            </a:r>
            <a:r>
              <a:rPr lang="he-IL" dirty="0"/>
              <a:t> 20 </a:t>
            </a:r>
            <a:r>
              <a:rPr lang="he-IL" dirty="0" err="1"/>
              <a:t>מיליאקוויוולנט</a:t>
            </a:r>
            <a:r>
              <a:rPr lang="he-IL" dirty="0"/>
              <a:t> חמצן לקילוגרם.</a:t>
            </a:r>
          </a:p>
          <a:p>
            <a:pPr algn="r" rtl="1"/>
            <a:r>
              <a:rPr lang="he-IL" b="1" dirty="0"/>
              <a:t>בליעת </a:t>
            </a:r>
            <a:r>
              <a:rPr lang="en-US" b="1" dirty="0"/>
              <a:t>UV</a:t>
            </a:r>
            <a:r>
              <a:rPr lang="he-IL" b="1" dirty="0"/>
              <a:t> (מדדי </a:t>
            </a:r>
            <a:r>
              <a:rPr lang="en-US" b="1" dirty="0"/>
              <a:t>K232, K270</a:t>
            </a:r>
            <a:r>
              <a:rPr lang="he-IL" b="1" dirty="0"/>
              <a:t>): </a:t>
            </a:r>
            <a:r>
              <a:rPr lang="he-IL" dirty="0"/>
              <a:t>מדד לחמצון משני (יצירת קשרים כפולים) ולנוכחות שמן מזוכך. התקן לכתית מעולה: מדד </a:t>
            </a:r>
            <a:r>
              <a:rPr lang="en-US" dirty="0"/>
              <a:t>K232 </a:t>
            </a:r>
            <a:r>
              <a:rPr lang="he-IL" dirty="0"/>
              <a:t> עד 2.50, ומדד </a:t>
            </a:r>
            <a:r>
              <a:rPr lang="en-US" dirty="0"/>
              <a:t> K270 </a:t>
            </a:r>
            <a:r>
              <a:rPr lang="he-IL" dirty="0"/>
              <a:t> עד 0.22.</a:t>
            </a:r>
          </a:p>
          <a:p>
            <a:pPr marL="0" indent="0" algn="ctr" rtl="1">
              <a:buNone/>
            </a:pPr>
            <a:r>
              <a:rPr lang="he-IL" dirty="0"/>
              <a:t>בדיקות כימיות אלו מבוצעות במעבדות מוסמכות, אך הן מהוות רק מחצית מהתמונה לקביעת איכות השמן</a:t>
            </a:r>
            <a:endParaRPr lang="LID4096" dirty="0"/>
          </a:p>
        </p:txBody>
      </p:sp>
    </p:spTree>
    <p:extLst>
      <p:ext uri="{BB962C8B-B14F-4D97-AF65-F5344CB8AC3E}">
        <p14:creationId xmlns:p14="http://schemas.microsoft.com/office/powerpoint/2010/main" val="378581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FF6DD-1D93-48C7-B432-CB88CEB7BCE6}"/>
              </a:ext>
            </a:extLst>
          </p:cNvPr>
          <p:cNvSpPr>
            <a:spLocks noGrp="1"/>
          </p:cNvSpPr>
          <p:nvPr>
            <p:ph type="title"/>
          </p:nvPr>
        </p:nvSpPr>
        <p:spPr/>
        <p:txBody>
          <a:bodyPr/>
          <a:lstStyle/>
          <a:p>
            <a:pPr algn="ctr"/>
            <a:r>
              <a:rPr lang="he-IL" dirty="0"/>
              <a:t>בקרת איכות: הערכה חושית</a:t>
            </a:r>
          </a:p>
        </p:txBody>
      </p:sp>
      <p:sp>
        <p:nvSpPr>
          <p:cNvPr id="3" name="מציין מיקום תוכן 2">
            <a:extLst>
              <a:ext uri="{FF2B5EF4-FFF2-40B4-BE49-F238E27FC236}">
                <a16:creationId xmlns:a16="http://schemas.microsoft.com/office/drawing/2014/main" id="{493CBF53-880C-417B-9783-5E22E98ECC41}"/>
              </a:ext>
            </a:extLst>
          </p:cNvPr>
          <p:cNvSpPr>
            <a:spLocks noGrp="1"/>
          </p:cNvSpPr>
          <p:nvPr>
            <p:ph idx="1"/>
          </p:nvPr>
        </p:nvSpPr>
        <p:spPr>
          <a:xfrm>
            <a:off x="838200" y="1825624"/>
            <a:ext cx="10515600" cy="4841505"/>
          </a:xfrm>
        </p:spPr>
        <p:txBody>
          <a:bodyPr>
            <a:normAutofit/>
          </a:bodyPr>
          <a:lstStyle/>
          <a:p>
            <a:pPr algn="ctr"/>
            <a:r>
              <a:rPr lang="he-IL" b="1" dirty="0"/>
              <a:t>מעמד ייחודי: </a:t>
            </a:r>
            <a:r>
              <a:rPr lang="he-IL" dirty="0"/>
              <a:t>שמן זית הוא אחד ממוצר המזון היחידים שהתקן הבינלאומי מחייב בו בדיקה חושית על ידי פאנל טועמים מוסמך לשם קביעת דירוג.</a:t>
            </a:r>
          </a:p>
          <a:p>
            <a:pPr algn="ctr"/>
            <a:r>
              <a:rPr lang="he-IL" b="1" dirty="0"/>
              <a:t>פסילה בשל פגמים</a:t>
            </a:r>
            <a:r>
              <a:rPr lang="he-IL" dirty="0"/>
              <a:t>: שמן ללא פגמים כימיים יכול להיפסל מלהיות מוגדר ככתית מעולה עקב פגמי טעם.</a:t>
            </a:r>
          </a:p>
          <a:p>
            <a:pPr algn="ctr"/>
            <a:r>
              <a:rPr lang="he-IL" b="1" dirty="0"/>
              <a:t>מבנה הפאנל: </a:t>
            </a:r>
            <a:r>
              <a:rPr lang="he-IL" dirty="0"/>
              <a:t>הטעימה מבוצעת כקבוצה ועל ידי קבוצה שעברה הסמכה.</a:t>
            </a:r>
          </a:p>
          <a:p>
            <a:pPr algn="ctr"/>
            <a:r>
              <a:rPr lang="he-IL" b="1" dirty="0"/>
              <a:t>אופן הבדיקה: </a:t>
            </a:r>
            <a:r>
              <a:rPr lang="he-IL" dirty="0"/>
              <a:t>במהלך הבדיקה, כל טועם עובד לבד, מתחיל בהרחה, לאחר מכן טועם את השמן, ומסמן בטופס את העוצמה של המאפיינים השליליים והחיוביים שהוא מזהה, על גבי סולם של 0 עד 10 ס"מ.</a:t>
            </a:r>
          </a:p>
        </p:txBody>
      </p:sp>
    </p:spTree>
    <p:extLst>
      <p:ext uri="{BB962C8B-B14F-4D97-AF65-F5344CB8AC3E}">
        <p14:creationId xmlns:p14="http://schemas.microsoft.com/office/powerpoint/2010/main" val="4058523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23218DDA-0D0E-4803-88C0-A1BC936C6AD8}"/>
              </a:ext>
            </a:extLst>
          </p:cNvPr>
          <p:cNvSpPr>
            <a:spLocks noGrp="1"/>
          </p:cNvSpPr>
          <p:nvPr>
            <p:ph idx="1"/>
          </p:nvPr>
        </p:nvSpPr>
        <p:spPr/>
        <p:txBody>
          <a:bodyPr>
            <a:normAutofit/>
          </a:bodyPr>
          <a:lstStyle/>
          <a:p>
            <a:pPr marL="0" indent="0" algn="ctr">
              <a:buNone/>
            </a:pPr>
            <a:r>
              <a:rPr lang="he-IL" sz="6600" dirty="0"/>
              <a:t>תודה להקשבה </a:t>
            </a:r>
          </a:p>
          <a:p>
            <a:pPr marL="0" indent="0" algn="ctr">
              <a:buNone/>
            </a:pPr>
            <a:r>
              <a:rPr lang="he-IL" sz="6600" dirty="0"/>
              <a:t>בהצלחה בעונת המסיק הקרובה</a:t>
            </a:r>
          </a:p>
        </p:txBody>
      </p:sp>
    </p:spTree>
    <p:extLst>
      <p:ext uri="{BB962C8B-B14F-4D97-AF65-F5344CB8AC3E}">
        <p14:creationId xmlns:p14="http://schemas.microsoft.com/office/powerpoint/2010/main" val="726329428"/>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TotalTime>
  <Words>2255</Words>
  <Application>Microsoft Office PowerPoint</Application>
  <PresentationFormat>מסך רחב</PresentationFormat>
  <Paragraphs>151</Paragraphs>
  <Slides>27</Slides>
  <Notes>1</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27</vt:i4>
      </vt:variant>
    </vt:vector>
  </HeadingPairs>
  <TitlesOfParts>
    <vt:vector size="33" baseType="lpstr">
      <vt:lpstr>Arial</vt:lpstr>
      <vt:lpstr>Calibri</vt:lpstr>
      <vt:lpstr>Calibri Light</vt:lpstr>
      <vt:lpstr>Google Sans Flex</vt:lpstr>
      <vt:lpstr>Wingdings</vt:lpstr>
      <vt:lpstr>ערכת נושא Office</vt:lpstr>
      <vt:lpstr>התנהלות נכונה בבית הבד תיאום ציפיות, טכנולוגיית ההפקה ובקרת איכות קפדנית להבטחת איכות שמן הזית שלנו</vt:lpstr>
      <vt:lpstr>שותפות ואמון: חקלאי ובית בד הבסיס להצלחה מתחיל בתיאום ציפיות שקוף וניהול נכון</vt:lpstr>
      <vt:lpstr>שותפות ואמון: חקלאי ובית בד הבסיס להצלחה מתחיל בתיאום ציפיות שקוף וניהול נכון</vt:lpstr>
      <vt:lpstr>שותפות ואמון: חקלאי ובית בד הבסיס להצלחה מתחיל בתיאום ציפיות שקוף וניהול נכון</vt:lpstr>
      <vt:lpstr>בית בד - מפעל מזון לכל דבר </vt:lpstr>
      <vt:lpstr>בית בד - מפעל מזון לכל דבר </vt:lpstr>
      <vt:lpstr>בית בד - מפעל מזון לכל דבר </vt:lpstr>
      <vt:lpstr>בית בד - מפעל מזון לכל דבר </vt:lpstr>
      <vt:lpstr>תחנות בבית הבד: השפעה על איכות וכמות השמן הפיזיקה והמכניקה של תהליך ההפקה</vt:lpstr>
      <vt:lpstr>תחנות בבית הבד: השפעה על איכות וכמות השמן הפיזיקה והמכניקה של תהליך ההפקה</vt:lpstr>
      <vt:lpstr>תחנות בבית הבד: השפעה על איכות וכמות השמן הפיזיקה והמכניקה של תהליך ההפקה</vt:lpstr>
      <vt:lpstr>תחנות בבית הבד: השפעה על איכות וכמות השמן הפיזיקה והמכניקה של תהליך ההפקה</vt:lpstr>
      <vt:lpstr>הערבולMalaxation  לב התהליך</vt:lpstr>
      <vt:lpstr> מה זה אמולסיה? ולמה אנחנו רוצים לשבור אותה?</vt:lpstr>
      <vt:lpstr> מה זה אמולסיה? ולמה אנחנו רוצים לשבור אותה?</vt:lpstr>
      <vt:lpstr> מה זה אמולסיה? ולמה אנחנו רוצים לשבור אותה?</vt:lpstr>
      <vt:lpstr>הערבולMalaxation  לב התהליך</vt:lpstr>
      <vt:lpstr>הפרדה: דקנטר (צנטריפוגה אופקית)</vt:lpstr>
      <vt:lpstr>הפרדה: דקנטר (צנטריפוגה אופקית)</vt:lpstr>
      <vt:lpstr>הפרדה סופית: ספרטור (צנטריפוגה אנכית)</vt:lpstr>
      <vt:lpstr> סינון מול שקיעה טבעית</vt:lpstr>
      <vt:lpstr>טכנולוגיות ושיטות סינון</vt:lpstr>
      <vt:lpstr>אחסון נכון לשמירת איכות</vt:lpstr>
      <vt:lpstr>בקרת איכות: מעבדה וערכה חושית</vt:lpstr>
      <vt:lpstr>בקרת איכות: מעבדה</vt:lpstr>
      <vt:lpstr>בקרת איכות: הערכה חושית</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התנהלות נכונה בבית הבד תיאום ציפיות, טכנולוגיית ההפקה ובקרת איכות קפדנית הבטחת איכות שמן הזית שלנו</dc:title>
  <dc:creator>nizarabd</dc:creator>
  <cp:lastModifiedBy>nizarabd</cp:lastModifiedBy>
  <cp:revision>42</cp:revision>
  <dcterms:created xsi:type="dcterms:W3CDTF">2026-08-30T10:18:20Z</dcterms:created>
  <dcterms:modified xsi:type="dcterms:W3CDTF">2026-09-01T06:45:45Z</dcterms:modified>
</cp:coreProperties>
</file>