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12"/>
  </p:notesMasterIdLst>
  <p:sldIdLst>
    <p:sldId id="263" r:id="rId2"/>
    <p:sldId id="280" r:id="rId3"/>
    <p:sldId id="264" r:id="rId4"/>
    <p:sldId id="278" r:id="rId5"/>
    <p:sldId id="258" r:id="rId6"/>
    <p:sldId id="259" r:id="rId7"/>
    <p:sldId id="261" r:id="rId8"/>
    <p:sldId id="257" r:id="rId9"/>
    <p:sldId id="281" r:id="rId10"/>
    <p:sldId id="262" r:id="rId11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4D4804F-C8AD-4AAA-B3D2-094588BA295F}" v="2" dt="2026-09-06T17:49:42.35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4" autoAdjust="0"/>
    <p:restoredTop sz="94658"/>
  </p:normalViewPr>
  <p:slideViewPr>
    <p:cSldViewPr snapToGrid="0">
      <p:cViewPr varScale="1">
        <p:scale>
          <a:sx n="120" d="100"/>
          <a:sy n="120" d="100"/>
        </p:scale>
        <p:origin x="84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he-IL"/>
              <a:t>אחוז דוגמאות בקבוצות האיכות השונות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he-IL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כתית מעולה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גיליון1!$G$2:$J$2</c:f>
              <c:strCache>
                <c:ptCount val="4"/>
                <c:pt idx="0">
                  <c:v>23-24</c:v>
                </c:pt>
                <c:pt idx="1">
                  <c:v>24-25</c:v>
                </c:pt>
                <c:pt idx="2">
                  <c:v>25-26</c:v>
                </c:pt>
                <c:pt idx="3">
                  <c:v>ממוצע 3 שנים</c:v>
                </c:pt>
              </c:strCache>
            </c:strRef>
          </c:cat>
          <c:val>
            <c:numRef>
              <c:f>גיליון1!$G$3:$J$3</c:f>
              <c:numCache>
                <c:formatCode>0.0</c:formatCode>
                <c:ptCount val="4"/>
                <c:pt idx="0">
                  <c:v>41.666666666666671</c:v>
                </c:pt>
                <c:pt idx="1">
                  <c:v>68</c:v>
                </c:pt>
                <c:pt idx="2">
                  <c:v>48.529411764705884</c:v>
                </c:pt>
                <c:pt idx="3">
                  <c:v>52.732026143790847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3AE-4410-BBBF-0ED867FEC556}"/>
            </c:ext>
          </c:extLst>
        </c:ser>
        <c:ser>
          <c:idx val="1"/>
          <c:order val="1"/>
          <c:tx>
            <c:v>כתית</c:v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val>
            <c:numRef>
              <c:f>גיליון1!$G$4:$J$4</c:f>
              <c:numCache>
                <c:formatCode>0.0</c:formatCode>
                <c:ptCount val="4"/>
                <c:pt idx="0">
                  <c:v>33.333333333333329</c:v>
                </c:pt>
                <c:pt idx="1">
                  <c:v>19.2</c:v>
                </c:pt>
                <c:pt idx="2">
                  <c:v>41.17647058823529</c:v>
                </c:pt>
                <c:pt idx="3">
                  <c:v>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3AE-4410-BBBF-0ED867FEC556}"/>
            </c:ext>
          </c:extLst>
        </c:ser>
        <c:ser>
          <c:idx val="2"/>
          <c:order val="2"/>
          <c:tx>
            <c:v>רגיל</c:v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val>
            <c:numRef>
              <c:f>גיליון1!$G$5:$J$5</c:f>
              <c:numCache>
                <c:formatCode>0.0</c:formatCode>
                <c:ptCount val="4"/>
                <c:pt idx="0">
                  <c:v>20.833333333333336</c:v>
                </c:pt>
                <c:pt idx="1">
                  <c:v>11.200000000000001</c:v>
                </c:pt>
                <c:pt idx="2">
                  <c:v>7.3529411764705888</c:v>
                </c:pt>
                <c:pt idx="3">
                  <c:v>13.128758169934642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3AE-4410-BBBF-0ED867FEC556}"/>
            </c:ext>
          </c:extLst>
        </c:ser>
        <c:ser>
          <c:idx val="3"/>
          <c:order val="3"/>
          <c:tx>
            <c:v>שמן למאור</c:v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val>
            <c:numRef>
              <c:f>גיליון1!$G$6:$J$6</c:f>
              <c:numCache>
                <c:formatCode>0.0</c:formatCode>
                <c:ptCount val="4"/>
                <c:pt idx="0">
                  <c:v>4.1666666666666661</c:v>
                </c:pt>
                <c:pt idx="1">
                  <c:v>1.6</c:v>
                </c:pt>
                <c:pt idx="2">
                  <c:v>2.9411764705882351</c:v>
                </c:pt>
                <c:pt idx="3">
                  <c:v>2.9026143790849672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3AE-4410-BBBF-0ED867FEC5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76079951"/>
        <c:axId val="1875959823"/>
      </c:barChart>
      <c:catAx>
        <c:axId val="1876079951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he-IL"/>
                  <a:t>שנת המסיק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he-IL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accent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he-IL"/>
          </a:p>
        </c:txPr>
        <c:crossAx val="1875959823"/>
        <c:crosses val="autoZero"/>
        <c:auto val="1"/>
        <c:lblAlgn val="ctr"/>
        <c:lblOffset val="100"/>
        <c:noMultiLvlLbl val="0"/>
      </c:catAx>
      <c:valAx>
        <c:axId val="1875959823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he-IL"/>
                  <a:t>אחוז קבוצת האיכות מתוך כלל הדוגמאות</a:t>
                </a:r>
              </a:p>
            </c:rich>
          </c:tx>
          <c:layout>
            <c:manualLayout>
              <c:xMode val="edge"/>
              <c:yMode val="edge"/>
              <c:x val="1.5614509544109383E-2"/>
              <c:y val="0.1235413432974455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he-IL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>
            <a:solidFill>
              <a:schemeClr val="accent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he-IL"/>
          </a:p>
        </c:txPr>
        <c:crossAx val="187607995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he-I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solidFill>
        <a:schemeClr val="accent1"/>
      </a:solidFill>
      <a:round/>
    </a:ln>
    <a:effectLst/>
  </c:spPr>
  <c:txPr>
    <a:bodyPr/>
    <a:lstStyle/>
    <a:p>
      <a:pPr>
        <a:defRPr sz="1600">
          <a:solidFill>
            <a:sysClr val="windowText" lastClr="000000"/>
          </a:solidFill>
        </a:defRPr>
      </a:pPr>
      <a:endParaRPr lang="he-IL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B9B50603-271D-46EE-B303-417EB721E3B6}" type="datetimeFigureOut">
              <a:rPr lang="he-IL" smtClean="0"/>
              <a:t>כ"ו.אלול.תשפ"ו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0A7761F1-B74F-4F2D-89AF-A4F6B9F4873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063451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6CB4427-2916-5082-47D2-9ECEB8E84D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F687B62F-C8E1-5017-E662-08D367468C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D209FC0F-3A9E-5DD8-F9F7-31245535D9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2BD54-9CB5-4DD8-B87C-0A6B8A25CE3A}" type="datetimeFigureOut">
              <a:rPr lang="he-IL" smtClean="0"/>
              <a:t>כ"ו.אלול.תשפ"ו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2A83C50D-E5D4-C744-C209-E000413D3D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B4725422-3234-4B30-35B4-6C8A11D03D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627C2-4A1F-463D-B8C5-7BCA3EA1583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3238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E0A8E27E-2A78-F869-DA73-8578E12CB9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331F5231-8F9B-B4E1-D622-554320A088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98E402DD-FC55-E00A-6F18-46EAB7B5A2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2BD54-9CB5-4DD8-B87C-0A6B8A25CE3A}" type="datetimeFigureOut">
              <a:rPr lang="he-IL" smtClean="0"/>
              <a:t>כ"ו.אלול.תשפ"ו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28501B20-EBC7-B6F4-2F35-57BF3BED89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CCE22D27-B126-D2C7-A354-A35A25E571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627C2-4A1F-463D-B8C5-7BCA3EA1583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291355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E430B5EA-E3A9-C148-D2E2-67172AFE7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342BD2F0-ED34-967D-AB81-878030680E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27133B18-52CD-217B-0676-855027F5A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2BD54-9CB5-4DD8-B87C-0A6B8A25CE3A}" type="datetimeFigureOut">
              <a:rPr lang="he-IL" smtClean="0"/>
              <a:t>כ"ו.אלול.תשפ"ו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F6E821C9-31E7-4682-E8CF-D31CA56DA0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264578C7-9199-371F-079B-B94C62C7B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627C2-4A1F-463D-B8C5-7BCA3EA1583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557514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505AA58-DC37-99D1-6910-AA3398EAC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836C03AD-6765-83A6-C134-1C584B1BAC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D1746EEB-0D96-199C-91E4-E7F83EDC1A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37A6E541-F01C-9F89-72EF-C905D17978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2BD54-9CB5-4DD8-B87C-0A6B8A25CE3A}" type="datetimeFigureOut">
              <a:rPr lang="he-IL" smtClean="0"/>
              <a:t>כ"ו.אלול.תשפ"ו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DCC1284D-43F6-17FA-26A1-9F2F350231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4E54F951-EF4A-7F46-8229-EF46DCD79D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627C2-4A1F-463D-B8C5-7BCA3EA1583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935821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7BEF22D-29AD-3206-3AC5-23A66B572F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5D18F868-5F41-1576-9A03-496BEFD137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2826250C-2669-B234-1A9D-B05EFEF83E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>
            <a:extLst>
              <a:ext uri="{FF2B5EF4-FFF2-40B4-BE49-F238E27FC236}">
                <a16:creationId xmlns:a16="http://schemas.microsoft.com/office/drawing/2014/main" id="{6BE57C42-BECE-EB58-DBAA-EC7624A2A0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id="{22B91DDF-E2A0-C30C-DFDB-4EF4EF02B29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>
            <a:extLst>
              <a:ext uri="{FF2B5EF4-FFF2-40B4-BE49-F238E27FC236}">
                <a16:creationId xmlns:a16="http://schemas.microsoft.com/office/drawing/2014/main" id="{1191FC93-8865-AB86-F636-D29C54540C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2BD54-9CB5-4DD8-B87C-0A6B8A25CE3A}" type="datetimeFigureOut">
              <a:rPr lang="he-IL" smtClean="0"/>
              <a:t>כ"ו.אלול.תשפ"ו</a:t>
            </a:fld>
            <a:endParaRPr lang="he-IL"/>
          </a:p>
        </p:txBody>
      </p:sp>
      <p:sp>
        <p:nvSpPr>
          <p:cNvPr id="8" name="מציין מיקום של כותרת תחתונה 7">
            <a:extLst>
              <a:ext uri="{FF2B5EF4-FFF2-40B4-BE49-F238E27FC236}">
                <a16:creationId xmlns:a16="http://schemas.microsoft.com/office/drawing/2014/main" id="{817487A5-2438-0C05-A32D-E3ED2DF2DB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>
            <a:extLst>
              <a:ext uri="{FF2B5EF4-FFF2-40B4-BE49-F238E27FC236}">
                <a16:creationId xmlns:a16="http://schemas.microsoft.com/office/drawing/2014/main" id="{46FE6ACB-B9ED-CAC9-AB84-FCD182AFD7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627C2-4A1F-463D-B8C5-7BCA3EA1583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99224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5C3E34D6-BF84-204F-76BF-F1B450ADD3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52C78B67-F08A-0680-FED6-17FF79C30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2BD54-9CB5-4DD8-B87C-0A6B8A25CE3A}" type="datetimeFigureOut">
              <a:rPr lang="he-IL" smtClean="0"/>
              <a:t>כ"ו.אלול.תשפ"ו</a:t>
            </a:fld>
            <a:endParaRPr lang="he-IL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30797917-A913-293E-D3D0-A8CCFB917D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43523F86-6260-5477-3BE1-0DAF56038B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627C2-4A1F-463D-B8C5-7BCA3EA1583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784844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2D18FCB7-2685-79A9-F28E-7722CC4ADD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2BD54-9CB5-4DD8-B87C-0A6B8A25CE3A}" type="datetimeFigureOut">
              <a:rPr lang="he-IL" smtClean="0"/>
              <a:t>כ"ו.אלול.תשפ"ו</a:t>
            </a:fld>
            <a:endParaRPr lang="he-IL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710033A3-02BF-B573-8D2A-C86D4F3E5D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36BD5004-D772-860F-B2EB-41D6FBC024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627C2-4A1F-463D-B8C5-7BCA3EA1583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892333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090FC373-5EF1-7C68-B717-7DEFA8084B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7111D083-C183-1A6A-E5AC-44C430C1FB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D3C3D474-DCAB-6093-FACC-F45DC10C94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B7757964-B7E7-042D-8887-C7629867CD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2BD54-9CB5-4DD8-B87C-0A6B8A25CE3A}" type="datetimeFigureOut">
              <a:rPr lang="he-IL" smtClean="0"/>
              <a:t>כ"ו.אלול.תשפ"ו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1234F475-D061-05C2-B308-E8DDF9105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03E01B0D-A65E-1016-DF08-ABDEC9DE5F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627C2-4A1F-463D-B8C5-7BCA3EA1583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235338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7238D11-3371-B9B0-627D-ACF3ADCC14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>
            <a:extLst>
              <a:ext uri="{FF2B5EF4-FFF2-40B4-BE49-F238E27FC236}">
                <a16:creationId xmlns:a16="http://schemas.microsoft.com/office/drawing/2014/main" id="{069C3518-1E2F-3C3E-517D-4D22A3875E6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028C1EB2-FB61-55C4-C854-A324147665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9DB97796-198F-BA9B-63ED-AA312DAB1A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2BD54-9CB5-4DD8-B87C-0A6B8A25CE3A}" type="datetimeFigureOut">
              <a:rPr lang="he-IL" smtClean="0"/>
              <a:t>כ"ו.אלול.תשפ"ו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1788C0DB-2E43-4C47-CDEE-27A1937ED2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932BE5E4-59A2-756B-6C27-E6A2AD2C3E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627C2-4A1F-463D-B8C5-7BCA3EA1583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714433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DD1108F-4843-D22F-2EEE-546069F2C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84A1EF04-1641-C547-AB9F-6115A316EB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A9776E02-8A28-91FF-A785-3D8570DDBB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2BD54-9CB5-4DD8-B87C-0A6B8A25CE3A}" type="datetimeFigureOut">
              <a:rPr lang="he-IL" smtClean="0"/>
              <a:t>כ"ו.אלול.תשפ"ו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C758BABC-1175-B136-D975-2291F1BA8A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C869580C-CCEB-2104-C352-4A40A13E10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627C2-4A1F-463D-B8C5-7BCA3EA1583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690804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>
            <a:extLst>
              <a:ext uri="{FF2B5EF4-FFF2-40B4-BE49-F238E27FC236}">
                <a16:creationId xmlns:a16="http://schemas.microsoft.com/office/drawing/2014/main" id="{E8FE5C4D-0A25-C6E0-FB2B-C31C12BEE2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B079099B-932D-3080-F277-FC90BD3442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257B5EC4-69C2-3E2B-F91D-BD1C2269C8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2BD54-9CB5-4DD8-B87C-0A6B8A25CE3A}" type="datetimeFigureOut">
              <a:rPr lang="he-IL" smtClean="0"/>
              <a:t>כ"ו.אלול.תשפ"ו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94B0470F-BB7D-F841-B86F-18DF2C2D50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7B860D91-D90D-8A8E-7178-E1A6130FA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627C2-4A1F-463D-B8C5-7BCA3EA1583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74246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EE5DDBB5-2C4C-EEE1-A736-A9CD9F45A1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52156E59-DBA5-69F7-68A4-255B66E2CB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A5907C88-6D2B-2F6A-CB3E-15427E8556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372BD54-9CB5-4DD8-B87C-0A6B8A25CE3A}" type="datetimeFigureOut">
              <a:rPr lang="he-IL" smtClean="0"/>
              <a:t>כ"ו.אלול.תשפ"ו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A8A0D6E7-7EFD-A94E-C6C4-B7CF3E284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22AF7F55-9B76-7DAD-8D0F-2E646C63B5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0627C2-4A1F-463D-B8C5-7BCA3EA1583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086322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ickpik.com/olive-oil-green-olive-oil-food-bottle-54846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תמונה 8">
            <a:extLst>
              <a:ext uri="{FF2B5EF4-FFF2-40B4-BE49-F238E27FC236}">
                <a16:creationId xmlns:a16="http://schemas.microsoft.com/office/drawing/2014/main" id="{3E7EA314-5C1D-74C0-3C77-84B29703D5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9335" y="3034097"/>
            <a:ext cx="5098537" cy="3823903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68FFC803-EB09-82D6-8BC9-692EB53B0E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127" y="3034405"/>
            <a:ext cx="5098537" cy="3827301"/>
          </a:xfrm>
          <a:prstGeom prst="rect">
            <a:avLst/>
          </a:prstGeom>
        </p:spPr>
      </p:pic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363558E4-B3C8-2F17-43CF-A53CE3A824DF}"/>
              </a:ext>
            </a:extLst>
          </p:cNvPr>
          <p:cNvSpPr txBox="1"/>
          <p:nvPr/>
        </p:nvSpPr>
        <p:spPr>
          <a:xfrm>
            <a:off x="2005270" y="255640"/>
            <a:ext cx="9488129" cy="221708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lnSpc>
                <a:spcPct val="150000"/>
              </a:lnSpc>
            </a:pPr>
            <a:r>
              <a:rPr lang="he-IL" sz="3200" b="1" dirty="0">
                <a:solidFill>
                  <a:srgbClr val="7030A0"/>
                </a:solidFill>
              </a:rPr>
              <a:t>מיזם זית 2026-2028</a:t>
            </a:r>
          </a:p>
          <a:p>
            <a:pPr algn="ctr">
              <a:lnSpc>
                <a:spcPct val="150000"/>
              </a:lnSpc>
            </a:pPr>
            <a:r>
              <a:rPr lang="he-IL" sz="3200" b="1" dirty="0">
                <a:solidFill>
                  <a:srgbClr val="7030A0"/>
                </a:solidFill>
              </a:rPr>
              <a:t>שיפור גידול הזיתים באזורי הפריפריה לביסוס החקלאות בהם ולהקטנת התלות ביבוא</a:t>
            </a:r>
          </a:p>
        </p:txBody>
      </p:sp>
    </p:spTree>
    <p:extLst>
      <p:ext uri="{BB962C8B-B14F-4D97-AF65-F5344CB8AC3E}">
        <p14:creationId xmlns:p14="http://schemas.microsoft.com/office/powerpoint/2010/main" val="39417243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תיבת טקסט 2">
            <a:extLst>
              <a:ext uri="{FF2B5EF4-FFF2-40B4-BE49-F238E27FC236}">
                <a16:creationId xmlns:a16="http://schemas.microsoft.com/office/drawing/2014/main" id="{7FEB8904-8288-4309-A2DD-55EF0E4FD7E3}"/>
              </a:ext>
            </a:extLst>
          </p:cNvPr>
          <p:cNvSpPr txBox="1"/>
          <p:nvPr/>
        </p:nvSpPr>
        <p:spPr>
          <a:xfrm>
            <a:off x="3755922" y="88491"/>
            <a:ext cx="579120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b="1" dirty="0">
                <a:solidFill>
                  <a:srgbClr val="7030A0"/>
                </a:solidFill>
              </a:rPr>
              <a:t>נושאי התוכניות לפי </a:t>
            </a:r>
            <a:r>
              <a:rPr lang="he-IL" sz="2800" b="1" dirty="0" err="1">
                <a:solidFill>
                  <a:srgbClr val="7030A0"/>
                </a:solidFill>
              </a:rPr>
              <a:t>מו"פים</a:t>
            </a:r>
            <a:endParaRPr lang="he-IL" sz="2800" b="1" dirty="0">
              <a:solidFill>
                <a:srgbClr val="7030A0"/>
              </a:solidFill>
            </a:endParaRPr>
          </a:p>
        </p:txBody>
      </p:sp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D1AAB0F8-2965-5060-8C10-8112E749AFAD}"/>
              </a:ext>
            </a:extLst>
          </p:cNvPr>
          <p:cNvSpPr txBox="1"/>
          <p:nvPr/>
        </p:nvSpPr>
        <p:spPr>
          <a:xfrm>
            <a:off x="1" y="611711"/>
            <a:ext cx="12192000" cy="61178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lnSpc>
                <a:spcPct val="150000"/>
              </a:lnSpc>
            </a:pPr>
            <a:r>
              <a:rPr lang="he-IL" sz="2400" b="1" u="sng" dirty="0">
                <a:solidFill>
                  <a:srgbClr val="002060"/>
                </a:solidFill>
              </a:rPr>
              <a:t>מו"פ צפון – עומר קראין</a:t>
            </a:r>
          </a:p>
          <a:p>
            <a:pPr>
              <a:lnSpc>
                <a:spcPct val="150000"/>
              </a:lnSpc>
            </a:pPr>
            <a:r>
              <a:rPr lang="he-IL" sz="2400" b="1" dirty="0">
                <a:solidFill>
                  <a:srgbClr val="002060"/>
                </a:solidFill>
                <a:effectLst/>
                <a:ea typeface="Aptos" panose="020B0004020202020204" pitchFamily="34" charset="0"/>
                <a:cs typeface="Arial" panose="020B0604020202020204" pitchFamily="34" charset="0"/>
              </a:rPr>
              <a:t>בחינת זנים חדשים למטע הצפוף (סופר-אינטנסיבי) בדרום הרמה</a:t>
            </a:r>
          </a:p>
          <a:p>
            <a:pPr>
              <a:lnSpc>
                <a:spcPct val="150000"/>
              </a:lnSpc>
            </a:pPr>
            <a:r>
              <a:rPr lang="he-IL" sz="2400" b="1" u="sng" dirty="0">
                <a:solidFill>
                  <a:srgbClr val="002060"/>
                </a:solidFill>
              </a:rPr>
              <a:t>מרכז מחקר נווה יער – ציפורה </a:t>
            </a:r>
            <a:r>
              <a:rPr lang="he-IL" sz="2400" b="1" u="sng" dirty="0" err="1">
                <a:solidFill>
                  <a:srgbClr val="002060"/>
                </a:solidFill>
              </a:rPr>
              <a:t>טייטל</a:t>
            </a:r>
            <a:endParaRPr lang="he-IL" sz="2400" b="1" u="sng" dirty="0">
              <a:solidFill>
                <a:srgbClr val="002060"/>
              </a:solidFill>
            </a:endParaRPr>
          </a:p>
          <a:p>
            <a:pPr>
              <a:lnSpc>
                <a:spcPct val="150000"/>
              </a:lnSpc>
            </a:pPr>
            <a:r>
              <a:rPr lang="he-IL" sz="2400" b="1" dirty="0">
                <a:solidFill>
                  <a:srgbClr val="002060"/>
                </a:solidFill>
              </a:rPr>
              <a:t>ביצוע בדיקות אפיון כימי של דגימות שמן זית מהמיזם</a:t>
            </a:r>
          </a:p>
          <a:p>
            <a:pPr>
              <a:lnSpc>
                <a:spcPct val="150000"/>
              </a:lnSpc>
            </a:pPr>
            <a:r>
              <a:rPr lang="he-IL" sz="2400" b="1" u="sng" dirty="0">
                <a:solidFill>
                  <a:srgbClr val="002060"/>
                </a:solidFill>
              </a:rPr>
              <a:t>מו"פ בקעת הירדן  - רוני </a:t>
            </a:r>
            <a:r>
              <a:rPr lang="he-IL" sz="2400" b="1" u="sng" dirty="0" err="1">
                <a:solidFill>
                  <a:srgbClr val="002060"/>
                </a:solidFill>
              </a:rPr>
              <a:t>מיכאלובסקי</a:t>
            </a:r>
            <a:endParaRPr lang="he-IL" sz="2400" b="1" u="sng" dirty="0">
              <a:solidFill>
                <a:srgbClr val="002060"/>
              </a:solidFill>
            </a:endParaRPr>
          </a:p>
          <a:p>
            <a:pPr>
              <a:lnSpc>
                <a:spcPct val="150000"/>
              </a:lnSpc>
            </a:pPr>
            <a:r>
              <a:rPr lang="he-IL" sz="2400" b="1" dirty="0">
                <a:solidFill>
                  <a:srgbClr val="002060"/>
                </a:solidFill>
                <a:effectLst/>
                <a:ea typeface="Aptos" panose="020B0004020202020204" pitchFamily="34" charset="0"/>
                <a:cs typeface="Arial" panose="020B0604020202020204" pitchFamily="34" charset="0"/>
              </a:rPr>
              <a:t>מבחן זנים לכרם סופר-אינטנסיבי בתנאי חום קיצוני כאמצעי להתמודדות עם שינויי האקלים</a:t>
            </a:r>
          </a:p>
          <a:p>
            <a:pPr>
              <a:lnSpc>
                <a:spcPct val="150000"/>
              </a:lnSpc>
            </a:pPr>
            <a:r>
              <a:rPr lang="he-IL" sz="2400" b="1" u="sng" dirty="0">
                <a:solidFill>
                  <a:srgbClr val="002060"/>
                </a:solidFill>
              </a:rPr>
              <a:t>מו"פ ההר – מיכל שרון-כהן</a:t>
            </a:r>
          </a:p>
          <a:p>
            <a:pPr>
              <a:lnSpc>
                <a:spcPct val="150000"/>
              </a:lnSpc>
            </a:pPr>
            <a:r>
              <a:rPr lang="he-IL" sz="2400" b="1" dirty="0">
                <a:solidFill>
                  <a:srgbClr val="002060"/>
                </a:solidFill>
                <a:effectLst/>
                <a:ea typeface="Aptos" panose="020B0004020202020204" pitchFamily="34" charset="0"/>
                <a:cs typeface="Arial" panose="020B0604020202020204" pitchFamily="34" charset="0"/>
              </a:rPr>
              <a:t>ייעול השימוש במים בכרמי ההר ובדיקת שיטות מסיק חוסכות </a:t>
            </a:r>
            <a:r>
              <a:rPr lang="he-IL" sz="2400" b="1" dirty="0" err="1">
                <a:solidFill>
                  <a:srgbClr val="002060"/>
                </a:solidFill>
                <a:effectLst/>
                <a:ea typeface="Aptos" panose="020B0004020202020204" pitchFamily="34" charset="0"/>
                <a:cs typeface="Arial" panose="020B0604020202020204" pitchFamily="34" charset="0"/>
              </a:rPr>
              <a:t>כח</a:t>
            </a:r>
            <a:r>
              <a:rPr lang="he-IL" sz="2400" b="1" dirty="0">
                <a:solidFill>
                  <a:srgbClr val="002060"/>
                </a:solidFill>
                <a:effectLst/>
                <a:ea typeface="Aptos" panose="020B0004020202020204" pitchFamily="34" charset="0"/>
                <a:cs typeface="Arial" panose="020B0604020202020204" pitchFamily="34" charset="0"/>
              </a:rPr>
              <a:t> אדם בכרם הזית </a:t>
            </a:r>
            <a:r>
              <a:rPr lang="he-IL" sz="2400" b="1" dirty="0" err="1">
                <a:solidFill>
                  <a:srgbClr val="002060"/>
                </a:solidFill>
                <a:effectLst/>
                <a:ea typeface="Aptos" panose="020B0004020202020204" pitchFamily="34" charset="0"/>
                <a:cs typeface="Arial" panose="020B0604020202020204" pitchFamily="34" charset="0"/>
              </a:rPr>
              <a:t>האיטנסיבי</a:t>
            </a:r>
            <a:endParaRPr lang="he-IL" sz="2400" b="1" dirty="0">
              <a:solidFill>
                <a:srgbClr val="002060"/>
              </a:solidFill>
              <a:effectLst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400" b="1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מרכז מחקר גילת – ארנון דג</a:t>
            </a:r>
          </a:p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Aptos" panose="020B0004020202020204" pitchFamily="34" charset="0"/>
                <a:cs typeface="Arial" panose="020B0604020202020204" pitchFamily="34" charset="0"/>
              </a:rPr>
              <a:t>מבחן רגישות זנים לכרם סופר-אינטנסיבי למחלת </a:t>
            </a:r>
            <a:r>
              <a:rPr kumimoji="0" lang="he-IL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Aptos" panose="020B0004020202020204" pitchFamily="34" charset="0"/>
                <a:cs typeface="Arial" panose="020B0604020202020204" pitchFamily="34" charset="0"/>
              </a:rPr>
              <a:t>הדוררת</a:t>
            </a:r>
            <a:endParaRPr kumimoji="0" lang="he-IL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ptos" panose="02110004020202020204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קבלת דוגמאות פרי מאתרי המיזם, </a:t>
            </a:r>
            <a:r>
              <a:rPr kumimoji="0" lang="he-IL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איפיון</a:t>
            </a:r>
            <a:r>
              <a:rPr kumimoji="0" lang="he-IL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מספר מדדי פרי, הפקת שמן ובדיקת איכות </a:t>
            </a:r>
            <a:r>
              <a:rPr kumimoji="0" lang="he-IL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אורגנולפטית</a:t>
            </a:r>
            <a:endParaRPr kumimoji="0" lang="he-IL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87058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תיבת טקסט 2">
            <a:extLst>
              <a:ext uri="{FF2B5EF4-FFF2-40B4-BE49-F238E27FC236}">
                <a16:creationId xmlns:a16="http://schemas.microsoft.com/office/drawing/2014/main" id="{9D132D6E-59B9-FECA-CA6F-7D415F6CFE42}"/>
              </a:ext>
            </a:extLst>
          </p:cNvPr>
          <p:cNvSpPr txBox="1"/>
          <p:nvPr/>
        </p:nvSpPr>
        <p:spPr>
          <a:xfrm>
            <a:off x="-176981" y="712519"/>
            <a:ext cx="12034684" cy="44558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400" b="1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מו"פ דרום – יצחק </a:t>
            </a:r>
            <a:r>
              <a:rPr kumimoji="0" lang="he-IL" sz="2400" b="1" i="0" u="sng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צפורי</a:t>
            </a:r>
            <a:endParaRPr kumimoji="0" lang="he-IL" sz="2400" b="1" i="0" u="sng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Aptos" panose="020B0004020202020204" pitchFamily="34" charset="0"/>
                <a:cs typeface="Arial" panose="020B0604020202020204" pitchFamily="34" charset="0"/>
              </a:rPr>
              <a:t>בדיקת זנים והתאמתם לכרם סופר-אינטנסיבי בנגב המערבי</a:t>
            </a:r>
          </a:p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Aptos" panose="020B0004020202020204" pitchFamily="34" charset="0"/>
                <a:cs typeface="Arial" panose="020B0604020202020204" pitchFamily="34" charset="0"/>
              </a:rPr>
              <a:t>בדיקת משטרי השקיה ודישון לכרם סופר-אינטנסיבי בנגב המערבי</a:t>
            </a:r>
          </a:p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400" b="1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מו"פ רמת הנגב – אמנון בוסתן</a:t>
            </a:r>
          </a:p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Aptos" panose="020B0004020202020204" pitchFamily="34" charset="0"/>
                <a:cs typeface="Arial" panose="020B0604020202020204" pitchFamily="34" charset="0"/>
              </a:rPr>
              <a:t>מבחן זנים לשמן ולמאכל, המותאמים לכרם סופר אינטנסיבי ולאקלים חם</a:t>
            </a:r>
          </a:p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Aptos" panose="020B0004020202020204" pitchFamily="34" charset="0"/>
                <a:cs typeface="Arial" panose="020B0604020202020204" pitchFamily="34" charset="0"/>
              </a:rPr>
              <a:t>בדיקת גישות </a:t>
            </a:r>
            <a:r>
              <a:rPr kumimoji="0" lang="he-IL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Aptos" panose="020B0004020202020204" pitchFamily="34" charset="0"/>
                <a:cs typeface="Arial" panose="020B0604020202020204" pitchFamily="34" charset="0"/>
              </a:rPr>
              <a:t>לנינוס</a:t>
            </a:r>
            <a:r>
              <a:rPr kumimoji="0" lang="he-IL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Aptos" panose="020B0004020202020204" pitchFamily="34" charset="0"/>
                <a:cs typeface="Arial" panose="020B0604020202020204" pitchFamily="34" charset="0"/>
              </a:rPr>
              <a:t> וגיזום בכרם סופר-אינטנסיבי</a:t>
            </a:r>
          </a:p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400" b="1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מו"פ ערבה – דפנה הררי</a:t>
            </a:r>
          </a:p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Aptos" panose="020B0004020202020204" pitchFamily="34" charset="0"/>
                <a:cs typeface="Arial" panose="020B0604020202020204" pitchFamily="34" charset="0"/>
              </a:rPr>
              <a:t>בדיקת היתכנות גידול זית סופר-אינטנסיבי לשמן בערבה התיכונה: מבחן זנים וגישות גיזום</a:t>
            </a:r>
            <a:endParaRPr kumimoji="0" lang="he-IL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תיבת טקסט 6">
            <a:extLst>
              <a:ext uri="{FF2B5EF4-FFF2-40B4-BE49-F238E27FC236}">
                <a16:creationId xmlns:a16="http://schemas.microsoft.com/office/drawing/2014/main" id="{8C647210-0AE7-046C-8812-7E78D1F86075}"/>
              </a:ext>
            </a:extLst>
          </p:cNvPr>
          <p:cNvSpPr txBox="1"/>
          <p:nvPr/>
        </p:nvSpPr>
        <p:spPr>
          <a:xfrm>
            <a:off x="3755922" y="88491"/>
            <a:ext cx="579120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b="1" dirty="0">
                <a:solidFill>
                  <a:srgbClr val="7030A0"/>
                </a:solidFill>
              </a:rPr>
              <a:t>פירוט התוכניות - המשך</a:t>
            </a:r>
          </a:p>
        </p:txBody>
      </p:sp>
    </p:spTree>
    <p:extLst>
      <p:ext uri="{BB962C8B-B14F-4D97-AF65-F5344CB8AC3E}">
        <p14:creationId xmlns:p14="http://schemas.microsoft.com/office/powerpoint/2010/main" val="13985849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B1627A53-9537-EB46-6150-77322898BE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3659" y="0"/>
            <a:ext cx="4234721" cy="6858000"/>
          </a:xfrm>
          <a:prstGeom prst="rect">
            <a:avLst/>
          </a:prstGeom>
        </p:spPr>
      </p:pic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6897AC5F-569E-87B2-9CFB-144188143945}"/>
              </a:ext>
            </a:extLst>
          </p:cNvPr>
          <p:cNvSpPr txBox="1"/>
          <p:nvPr/>
        </p:nvSpPr>
        <p:spPr>
          <a:xfrm>
            <a:off x="7939927" y="3116934"/>
            <a:ext cx="3788228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400" b="1" dirty="0">
                <a:solidFill>
                  <a:srgbClr val="7030A0"/>
                </a:solidFill>
              </a:rPr>
              <a:t>אתרי מיזם הזית 2026-2028</a:t>
            </a:r>
          </a:p>
        </p:txBody>
      </p:sp>
    </p:spTree>
    <p:extLst>
      <p:ext uri="{BB962C8B-B14F-4D97-AF65-F5344CB8AC3E}">
        <p14:creationId xmlns:p14="http://schemas.microsoft.com/office/powerpoint/2010/main" val="29162042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3B9D23B4-FD8A-7FA2-B6FC-1A1B0FE16142}"/>
              </a:ext>
            </a:extLst>
          </p:cNvPr>
          <p:cNvSpPr txBox="1"/>
          <p:nvPr/>
        </p:nvSpPr>
        <p:spPr>
          <a:xfrm>
            <a:off x="1907458" y="1219200"/>
            <a:ext cx="8986684" cy="83837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lnSpc>
                <a:spcPct val="150000"/>
              </a:lnSpc>
            </a:pPr>
            <a:r>
              <a:rPr lang="he-IL" sz="3600" b="1" dirty="0">
                <a:solidFill>
                  <a:srgbClr val="7030A0"/>
                </a:solidFill>
              </a:rPr>
              <a:t>איכויות שמן בישראל – בדיקות תו האיכות</a:t>
            </a:r>
          </a:p>
        </p:txBody>
      </p:sp>
      <p:sp>
        <p:nvSpPr>
          <p:cNvPr id="3" name="תיבת טקסט 2">
            <a:extLst>
              <a:ext uri="{FF2B5EF4-FFF2-40B4-BE49-F238E27FC236}">
                <a16:creationId xmlns:a16="http://schemas.microsoft.com/office/drawing/2014/main" id="{553F9002-626F-1009-FC6D-0E87614BE785}"/>
              </a:ext>
            </a:extLst>
          </p:cNvPr>
          <p:cNvSpPr txBox="1"/>
          <p:nvPr/>
        </p:nvSpPr>
        <p:spPr>
          <a:xfrm>
            <a:off x="2256503" y="4563631"/>
            <a:ext cx="7678994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3200" b="1" dirty="0">
                <a:solidFill>
                  <a:srgbClr val="002060"/>
                </a:solidFill>
              </a:rPr>
              <a:t>יצחק </a:t>
            </a:r>
            <a:r>
              <a:rPr lang="he-IL" sz="3200" b="1" dirty="0" err="1">
                <a:solidFill>
                  <a:srgbClr val="002060"/>
                </a:solidFill>
              </a:rPr>
              <a:t>צפורי</a:t>
            </a:r>
            <a:r>
              <a:rPr lang="he-IL" sz="3200" b="1" dirty="0">
                <a:solidFill>
                  <a:srgbClr val="002060"/>
                </a:solidFill>
              </a:rPr>
              <a:t> – ענף הזית</a:t>
            </a:r>
          </a:p>
        </p:txBody>
      </p:sp>
      <p:pic>
        <p:nvPicPr>
          <p:cNvPr id="4" name="Picture 4" descr="http://cache.bhol.co.il/imagebank/article1/article1_EEC886B92F034456A6F369E12B454F54.jpg">
            <a:extLst>
              <a:ext uri="{FF2B5EF4-FFF2-40B4-BE49-F238E27FC236}">
                <a16:creationId xmlns:a16="http://schemas.microsoft.com/office/drawing/2014/main" id="{735AE242-3F07-82D4-96DE-B0A5EB3BCF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29106" y="2234552"/>
            <a:ext cx="3168352" cy="226894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8665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C5EEAABB-25C0-EEF5-2137-9F8F71AC2A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434473" y="171451"/>
            <a:ext cx="1323053" cy="1323053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FCC3008C-F180-7FBE-42D9-E9D2D01EC5CF}"/>
              </a:ext>
            </a:extLst>
          </p:cNvPr>
          <p:cNvSpPr txBox="1"/>
          <p:nvPr/>
        </p:nvSpPr>
        <p:spPr>
          <a:xfrm>
            <a:off x="104459" y="650735"/>
            <a:ext cx="4176000" cy="280564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1">
            <a:spAutoFit/>
          </a:bodyPr>
          <a:lstStyle/>
          <a:p>
            <a:pPr algn="ctr">
              <a:lnSpc>
                <a:spcPct val="150000"/>
              </a:lnSpc>
            </a:pPr>
            <a:r>
              <a:rPr lang="he-IL" sz="2400" b="1" dirty="0">
                <a:solidFill>
                  <a:srgbClr val="002060"/>
                </a:solidFill>
              </a:rPr>
              <a:t>בדיקה כימית – מעבדה:</a:t>
            </a:r>
          </a:p>
          <a:p>
            <a:pPr algn="ctr">
              <a:lnSpc>
                <a:spcPct val="150000"/>
              </a:lnSpc>
            </a:pPr>
            <a:r>
              <a:rPr lang="he-IL" sz="2400" b="1" dirty="0">
                <a:solidFill>
                  <a:srgbClr val="002060"/>
                </a:solidFill>
              </a:rPr>
              <a:t>חמיצות</a:t>
            </a:r>
          </a:p>
          <a:p>
            <a:pPr algn="ctr">
              <a:lnSpc>
                <a:spcPct val="150000"/>
              </a:lnSpc>
            </a:pPr>
            <a:r>
              <a:rPr lang="he-IL" sz="2400" b="1" dirty="0">
                <a:solidFill>
                  <a:srgbClr val="002060"/>
                </a:solidFill>
              </a:rPr>
              <a:t>ערך </a:t>
            </a:r>
            <a:r>
              <a:rPr lang="he-IL" sz="2400" b="1" dirty="0" err="1">
                <a:solidFill>
                  <a:srgbClr val="002060"/>
                </a:solidFill>
              </a:rPr>
              <a:t>הפראוקסיד</a:t>
            </a:r>
            <a:endParaRPr lang="he-IL" sz="2400" b="1" dirty="0">
              <a:solidFill>
                <a:srgbClr val="002060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he-IL" sz="2400" b="1" dirty="0">
                <a:solidFill>
                  <a:srgbClr val="002060"/>
                </a:solidFill>
              </a:rPr>
              <a:t>פרופיל חומצות שומן</a:t>
            </a:r>
          </a:p>
          <a:p>
            <a:pPr algn="ctr">
              <a:lnSpc>
                <a:spcPct val="150000"/>
              </a:lnSpc>
            </a:pPr>
            <a:r>
              <a:rPr lang="he-IL" sz="2400" b="1" dirty="0">
                <a:solidFill>
                  <a:srgbClr val="002060"/>
                </a:solidFill>
              </a:rPr>
              <a:t>בליעה ב </a:t>
            </a:r>
            <a:r>
              <a:rPr lang="en-US" sz="2400" b="1" dirty="0">
                <a:solidFill>
                  <a:srgbClr val="002060"/>
                </a:solidFill>
              </a:rPr>
              <a:t>UV-268</a:t>
            </a:r>
            <a:endParaRPr lang="he-IL" sz="2400" b="1" dirty="0">
              <a:solidFill>
                <a:srgbClr val="002060"/>
              </a:solidFill>
            </a:endParaRPr>
          </a:p>
        </p:txBody>
      </p:sp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7C850F1F-4C9B-545E-BFC2-0DC67F22DDFA}"/>
              </a:ext>
            </a:extLst>
          </p:cNvPr>
          <p:cNvSpPr txBox="1"/>
          <p:nvPr/>
        </p:nvSpPr>
        <p:spPr>
          <a:xfrm>
            <a:off x="7934631" y="650735"/>
            <a:ext cx="4176000" cy="27720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1">
            <a:spAutoFit/>
          </a:bodyPr>
          <a:lstStyle/>
          <a:p>
            <a:pPr algn="ctr">
              <a:lnSpc>
                <a:spcPct val="150000"/>
              </a:lnSpc>
            </a:pPr>
            <a:r>
              <a:rPr lang="he-IL" sz="2400" b="1" dirty="0">
                <a:solidFill>
                  <a:srgbClr val="002060"/>
                </a:solidFill>
              </a:rPr>
              <a:t>בדיקה </a:t>
            </a:r>
            <a:r>
              <a:rPr lang="he-IL" sz="2400" b="1" dirty="0" err="1">
                <a:solidFill>
                  <a:srgbClr val="002060"/>
                </a:solidFill>
              </a:rPr>
              <a:t>אורגנולפטית</a:t>
            </a:r>
            <a:r>
              <a:rPr lang="he-IL" sz="2400" b="1" dirty="0">
                <a:solidFill>
                  <a:srgbClr val="002060"/>
                </a:solidFill>
              </a:rPr>
              <a:t> – פאנל טועמים:</a:t>
            </a:r>
          </a:p>
          <a:p>
            <a:pPr algn="ctr">
              <a:lnSpc>
                <a:spcPct val="150000"/>
              </a:lnSpc>
            </a:pPr>
            <a:r>
              <a:rPr lang="he-IL" sz="2400" b="1" dirty="0">
                <a:solidFill>
                  <a:srgbClr val="002060"/>
                </a:solidFill>
              </a:rPr>
              <a:t>צפון</a:t>
            </a:r>
          </a:p>
          <a:p>
            <a:pPr algn="ctr">
              <a:lnSpc>
                <a:spcPct val="150000"/>
              </a:lnSpc>
            </a:pPr>
            <a:r>
              <a:rPr lang="he-IL" sz="2400" b="1" dirty="0">
                <a:solidFill>
                  <a:srgbClr val="002060"/>
                </a:solidFill>
              </a:rPr>
              <a:t>מרכז</a:t>
            </a:r>
          </a:p>
          <a:p>
            <a:pPr algn="ctr">
              <a:lnSpc>
                <a:spcPct val="150000"/>
              </a:lnSpc>
            </a:pPr>
            <a:r>
              <a:rPr lang="he-IL" sz="2400" b="1" dirty="0">
                <a:solidFill>
                  <a:srgbClr val="002060"/>
                </a:solidFill>
              </a:rPr>
              <a:t>דרום</a:t>
            </a:r>
          </a:p>
        </p:txBody>
      </p:sp>
      <p:sp>
        <p:nvSpPr>
          <p:cNvPr id="7" name="מלבן 6">
            <a:extLst>
              <a:ext uri="{FF2B5EF4-FFF2-40B4-BE49-F238E27FC236}">
                <a16:creationId xmlns:a16="http://schemas.microsoft.com/office/drawing/2014/main" id="{831B0A7F-49DE-9B86-8BD3-25DD92048CF5}"/>
              </a:ext>
            </a:extLst>
          </p:cNvPr>
          <p:cNvSpPr/>
          <p:nvPr/>
        </p:nvSpPr>
        <p:spPr>
          <a:xfrm>
            <a:off x="4861526" y="3565303"/>
            <a:ext cx="2468946" cy="120032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3600" b="1" cap="none" spc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כתית מעולה</a:t>
            </a:r>
          </a:p>
          <a:p>
            <a:pPr algn="ctr"/>
            <a:r>
              <a:rPr lang="en-US" sz="36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EV</a:t>
            </a:r>
            <a:endParaRPr lang="he-IL" sz="36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sp>
        <p:nvSpPr>
          <p:cNvPr id="8" name="חץ: ימינה 7">
            <a:extLst>
              <a:ext uri="{FF2B5EF4-FFF2-40B4-BE49-F238E27FC236}">
                <a16:creationId xmlns:a16="http://schemas.microsoft.com/office/drawing/2014/main" id="{88E1052C-334D-DC8F-E6E7-FBE6DE29EA7D}"/>
              </a:ext>
            </a:extLst>
          </p:cNvPr>
          <p:cNvSpPr/>
          <p:nvPr/>
        </p:nvSpPr>
        <p:spPr>
          <a:xfrm>
            <a:off x="6887763" y="945356"/>
            <a:ext cx="851502" cy="27737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חץ: שמאלה 8">
            <a:extLst>
              <a:ext uri="{FF2B5EF4-FFF2-40B4-BE49-F238E27FC236}">
                <a16:creationId xmlns:a16="http://schemas.microsoft.com/office/drawing/2014/main" id="{B88B3D51-8FA6-06BC-F159-54304821CC14}"/>
              </a:ext>
            </a:extLst>
          </p:cNvPr>
          <p:cNvSpPr/>
          <p:nvPr/>
        </p:nvSpPr>
        <p:spPr>
          <a:xfrm>
            <a:off x="4410696" y="948888"/>
            <a:ext cx="858344" cy="273844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חץ: ימינה 11">
            <a:extLst>
              <a:ext uri="{FF2B5EF4-FFF2-40B4-BE49-F238E27FC236}">
                <a16:creationId xmlns:a16="http://schemas.microsoft.com/office/drawing/2014/main" id="{96105046-C030-86CD-2D38-363F02825B59}"/>
              </a:ext>
            </a:extLst>
          </p:cNvPr>
          <p:cNvSpPr/>
          <p:nvPr/>
        </p:nvSpPr>
        <p:spPr>
          <a:xfrm rot="13332334">
            <a:off x="6211936" y="5368886"/>
            <a:ext cx="1530759" cy="228480"/>
          </a:xfrm>
          <a:prstGeom prst="rightArrow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" name="תיבת טקסט 5">
            <a:extLst>
              <a:ext uri="{FF2B5EF4-FFF2-40B4-BE49-F238E27FC236}">
                <a16:creationId xmlns:a16="http://schemas.microsoft.com/office/drawing/2014/main" id="{1ECEF3B4-5167-E293-B745-AA1FFC474632}"/>
              </a:ext>
            </a:extLst>
          </p:cNvPr>
          <p:cNvSpPr txBox="1"/>
          <p:nvPr/>
        </p:nvSpPr>
        <p:spPr>
          <a:xfrm>
            <a:off x="222716" y="4207028"/>
            <a:ext cx="4176000" cy="225164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1">
            <a:spAutoFit/>
          </a:bodyPr>
          <a:lstStyle/>
          <a:p>
            <a:pPr algn="ctr">
              <a:lnSpc>
                <a:spcPct val="150000"/>
              </a:lnSpc>
            </a:pPr>
            <a:r>
              <a:rPr lang="he-IL" sz="2400" b="1" dirty="0">
                <a:solidFill>
                  <a:srgbClr val="002060"/>
                </a:solidFill>
              </a:rPr>
              <a:t>חמיצות &lt; 0.8%</a:t>
            </a:r>
          </a:p>
          <a:p>
            <a:pPr algn="ctr">
              <a:lnSpc>
                <a:spcPct val="150000"/>
              </a:lnSpc>
            </a:pPr>
            <a:r>
              <a:rPr lang="he-IL" sz="2400" b="1" dirty="0" err="1">
                <a:solidFill>
                  <a:srgbClr val="002060"/>
                </a:solidFill>
              </a:rPr>
              <a:t>פראוקסיד</a:t>
            </a:r>
            <a:r>
              <a:rPr lang="he-IL" sz="2400" b="1" dirty="0">
                <a:solidFill>
                  <a:srgbClr val="002060"/>
                </a:solidFill>
              </a:rPr>
              <a:t> &lt; 20 ממול/ק"ג</a:t>
            </a:r>
          </a:p>
          <a:p>
            <a:pPr algn="ctr">
              <a:lnSpc>
                <a:spcPct val="150000"/>
              </a:lnSpc>
            </a:pPr>
            <a:r>
              <a:rPr lang="he-IL" sz="2400" b="1" dirty="0">
                <a:solidFill>
                  <a:srgbClr val="002060"/>
                </a:solidFill>
              </a:rPr>
              <a:t>פרופיל חומצות שומן - תקין</a:t>
            </a:r>
          </a:p>
          <a:p>
            <a:pPr algn="ctr">
              <a:lnSpc>
                <a:spcPct val="150000"/>
              </a:lnSpc>
            </a:pPr>
            <a:r>
              <a:rPr lang="he-IL" sz="2400" b="1" dirty="0">
                <a:solidFill>
                  <a:srgbClr val="002060"/>
                </a:solidFill>
              </a:rPr>
              <a:t>בליעה ב </a:t>
            </a:r>
            <a:r>
              <a:rPr lang="en-US" sz="2400" b="1" dirty="0">
                <a:solidFill>
                  <a:srgbClr val="002060"/>
                </a:solidFill>
              </a:rPr>
              <a:t>UV-268</a:t>
            </a:r>
            <a:r>
              <a:rPr lang="he-IL" sz="2400" b="1" dirty="0">
                <a:solidFill>
                  <a:srgbClr val="002060"/>
                </a:solidFill>
              </a:rPr>
              <a:t> </a:t>
            </a:r>
            <a:r>
              <a:rPr lang="he-IL" sz="2400" b="1" u="sng" dirty="0">
                <a:solidFill>
                  <a:srgbClr val="002060"/>
                </a:solidFill>
              </a:rPr>
              <a:t>&lt;</a:t>
            </a:r>
            <a:r>
              <a:rPr lang="he-IL" sz="2400" b="1" dirty="0">
                <a:solidFill>
                  <a:srgbClr val="002060"/>
                </a:solidFill>
              </a:rPr>
              <a:t> 0.22 </a:t>
            </a:r>
          </a:p>
        </p:txBody>
      </p:sp>
      <p:sp>
        <p:nvSpPr>
          <p:cNvPr id="13" name="תיבת טקסט 12">
            <a:extLst>
              <a:ext uri="{FF2B5EF4-FFF2-40B4-BE49-F238E27FC236}">
                <a16:creationId xmlns:a16="http://schemas.microsoft.com/office/drawing/2014/main" id="{9872EA6C-B0C3-0A9E-2B24-D2E413E0B9AB}"/>
              </a:ext>
            </a:extLst>
          </p:cNvPr>
          <p:cNvSpPr txBox="1"/>
          <p:nvPr/>
        </p:nvSpPr>
        <p:spPr>
          <a:xfrm>
            <a:off x="7911541" y="4269432"/>
            <a:ext cx="4176000" cy="223984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1">
            <a:spAutoFit/>
          </a:bodyPr>
          <a:lstStyle/>
          <a:p>
            <a:pPr algn="ctr">
              <a:lnSpc>
                <a:spcPct val="150000"/>
              </a:lnSpc>
            </a:pPr>
            <a:r>
              <a:rPr lang="he-IL" sz="2400" b="1" dirty="0">
                <a:solidFill>
                  <a:srgbClr val="002060"/>
                </a:solidFill>
              </a:rPr>
              <a:t>ללא פגמים</a:t>
            </a:r>
          </a:p>
          <a:p>
            <a:pPr algn="ctr">
              <a:lnSpc>
                <a:spcPct val="150000"/>
              </a:lnSpc>
            </a:pPr>
            <a:endParaRPr lang="he-IL" sz="2400" b="1" dirty="0">
              <a:solidFill>
                <a:srgbClr val="002060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he-IL" sz="2400" b="1" dirty="0">
                <a:solidFill>
                  <a:srgbClr val="002060"/>
                </a:solidFill>
              </a:rPr>
              <a:t>בעל </a:t>
            </a:r>
            <a:r>
              <a:rPr lang="he-IL" sz="2400" b="1" dirty="0" err="1">
                <a:solidFill>
                  <a:srgbClr val="002060"/>
                </a:solidFill>
              </a:rPr>
              <a:t>פירותיות</a:t>
            </a:r>
            <a:endParaRPr lang="he-IL" sz="2400" b="1" dirty="0">
              <a:solidFill>
                <a:srgbClr val="002060"/>
              </a:solidFill>
            </a:endParaRPr>
          </a:p>
          <a:p>
            <a:pPr algn="ctr">
              <a:lnSpc>
                <a:spcPct val="150000"/>
              </a:lnSpc>
            </a:pPr>
            <a:endParaRPr lang="he-IL" sz="2400" b="1" dirty="0">
              <a:solidFill>
                <a:srgbClr val="002060"/>
              </a:solidFill>
            </a:endParaRPr>
          </a:p>
        </p:txBody>
      </p:sp>
      <p:sp>
        <p:nvSpPr>
          <p:cNvPr id="15" name="חץ: ימינה 14">
            <a:extLst>
              <a:ext uri="{FF2B5EF4-FFF2-40B4-BE49-F238E27FC236}">
                <a16:creationId xmlns:a16="http://schemas.microsoft.com/office/drawing/2014/main" id="{A44A79A8-C1E9-A897-75C7-8AA2724E5278}"/>
              </a:ext>
            </a:extLst>
          </p:cNvPr>
          <p:cNvSpPr/>
          <p:nvPr/>
        </p:nvSpPr>
        <p:spPr>
          <a:xfrm rot="19016709">
            <a:off x="4600790" y="5361685"/>
            <a:ext cx="1530759" cy="228480"/>
          </a:xfrm>
          <a:prstGeom prst="rightArrow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16092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8" grpId="0" animBg="1"/>
      <p:bldP spid="9" grpId="0" animBg="1"/>
      <p:bldP spid="12" grpId="0" animBg="1"/>
      <p:bldP spid="6" grpId="0" animBg="1"/>
      <p:bldP spid="13" grpId="0" animBg="1"/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תיבת טקסט 2">
            <a:extLst>
              <a:ext uri="{FF2B5EF4-FFF2-40B4-BE49-F238E27FC236}">
                <a16:creationId xmlns:a16="http://schemas.microsoft.com/office/drawing/2014/main" id="{C3B1D7CE-1047-3729-80CC-19847B80ABDD}"/>
              </a:ext>
            </a:extLst>
          </p:cNvPr>
          <p:cNvSpPr txBox="1"/>
          <p:nvPr/>
        </p:nvSpPr>
        <p:spPr>
          <a:xfrm>
            <a:off x="1302774" y="206477"/>
            <a:ext cx="958645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b="1" dirty="0">
                <a:solidFill>
                  <a:srgbClr val="7030A0"/>
                </a:solidFill>
              </a:rPr>
              <a:t>נתוני תו האיכות – איכויות שמן</a:t>
            </a:r>
          </a:p>
        </p:txBody>
      </p:sp>
      <p:graphicFrame>
        <p:nvGraphicFramePr>
          <p:cNvPr id="4" name="תרשים 3">
            <a:extLst>
              <a:ext uri="{FF2B5EF4-FFF2-40B4-BE49-F238E27FC236}">
                <a16:creationId xmlns:a16="http://schemas.microsoft.com/office/drawing/2014/main" id="{0DC37DD4-1D33-44FE-9F33-5F9AE0E3D12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37731517"/>
              </p:ext>
            </p:extLst>
          </p:nvPr>
        </p:nvGraphicFramePr>
        <p:xfrm>
          <a:off x="1986116" y="1015180"/>
          <a:ext cx="7344697" cy="51889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878065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71F749A8-F056-A455-6764-FB40CE5D40A3}"/>
              </a:ext>
            </a:extLst>
          </p:cNvPr>
          <p:cNvSpPr txBox="1"/>
          <p:nvPr/>
        </p:nvSpPr>
        <p:spPr>
          <a:xfrm>
            <a:off x="1302774" y="206477"/>
            <a:ext cx="958645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b="1" dirty="0">
                <a:solidFill>
                  <a:srgbClr val="7030A0"/>
                </a:solidFill>
              </a:rPr>
              <a:t>"תקרת הזכוכית" של איכות השמן בישראל</a:t>
            </a:r>
          </a:p>
        </p:txBody>
      </p:sp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244824E6-9B2F-2BA0-F839-7F3F0E0836ED}"/>
              </a:ext>
            </a:extLst>
          </p:cNvPr>
          <p:cNvSpPr txBox="1"/>
          <p:nvPr/>
        </p:nvSpPr>
        <p:spPr>
          <a:xfrm>
            <a:off x="668594" y="914400"/>
            <a:ext cx="11080954" cy="440966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lnSpc>
                <a:spcPct val="200000"/>
              </a:lnSpc>
            </a:pPr>
            <a:endParaRPr lang="he-IL" sz="2400" b="1" dirty="0">
              <a:solidFill>
                <a:srgbClr val="002060"/>
              </a:solidFill>
            </a:endParaRP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he-IL" sz="2400" b="1" dirty="0">
                <a:solidFill>
                  <a:srgbClr val="002060"/>
                </a:solidFill>
              </a:rPr>
              <a:t>יש אחוז שמן גבוה יחסית בדרגת כתית.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he-IL" sz="2400" b="1" dirty="0">
                <a:solidFill>
                  <a:srgbClr val="002060"/>
                </a:solidFill>
              </a:rPr>
              <a:t>הבעיה חמורה יותר בשנות שפל.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he-IL" sz="2400" b="1" dirty="0">
                <a:solidFill>
                  <a:srgbClr val="002060"/>
                </a:solidFill>
              </a:rPr>
              <a:t>אין פתרון אמיתי לשמן באיכות שמן למאור – אין מפעל לזיכוך שמן.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he-IL" sz="2400" b="1" u="sng" dirty="0">
                <a:solidFill>
                  <a:srgbClr val="002060"/>
                </a:solidFill>
              </a:rPr>
              <a:t>מטרת הענף – לפרוץ את "תקרת הזכוכית" ולהגיע למצב שאחוז גבוה יותר של השמן יהיה בדרגת כתית מעולה. </a:t>
            </a:r>
          </a:p>
        </p:txBody>
      </p:sp>
    </p:spTree>
    <p:extLst>
      <p:ext uri="{BB962C8B-B14F-4D97-AF65-F5344CB8AC3E}">
        <p14:creationId xmlns:p14="http://schemas.microsoft.com/office/powerpoint/2010/main" val="1060680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תיבת טקסט 2">
            <a:extLst>
              <a:ext uri="{FF2B5EF4-FFF2-40B4-BE49-F238E27FC236}">
                <a16:creationId xmlns:a16="http://schemas.microsoft.com/office/drawing/2014/main" id="{D005D1EC-D59D-A93D-DD69-E1DB2D1BA5B7}"/>
              </a:ext>
            </a:extLst>
          </p:cNvPr>
          <p:cNvSpPr txBox="1"/>
          <p:nvPr/>
        </p:nvSpPr>
        <p:spPr>
          <a:xfrm>
            <a:off x="1302774" y="206477"/>
            <a:ext cx="958645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b="1" dirty="0">
                <a:solidFill>
                  <a:srgbClr val="7030A0"/>
                </a:solidFill>
              </a:rPr>
              <a:t>מה אפשר לעשות?</a:t>
            </a:r>
          </a:p>
        </p:txBody>
      </p:sp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409793B7-90B3-012E-2668-D324373B591B}"/>
              </a:ext>
            </a:extLst>
          </p:cNvPr>
          <p:cNvSpPr txBox="1"/>
          <p:nvPr/>
        </p:nvSpPr>
        <p:spPr>
          <a:xfrm>
            <a:off x="835742" y="1042219"/>
            <a:ext cx="11002297" cy="34057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he-IL" sz="2800" b="1" dirty="0"/>
              <a:t>שנת השפע הצפויה משחקת לטובתנו. על רקע של יבול גבוה, שיעור השמנים בדרגת כתית מעולה – גבוה בהשוואה לשנת שפל.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he-IL" sz="2800" b="1" dirty="0"/>
              <a:t>להקפיד על כל השלבים הן במהלך הגידול, הן במועד המסיק, הטיפול בפרי לאחר המסיק, הפקת השמן בבית הבד והטיפול בשמן לאחר ההפקה.</a:t>
            </a:r>
          </a:p>
        </p:txBody>
      </p:sp>
    </p:spTree>
    <p:extLst>
      <p:ext uri="{BB962C8B-B14F-4D97-AF65-F5344CB8AC3E}">
        <p14:creationId xmlns:p14="http://schemas.microsoft.com/office/powerpoint/2010/main" val="33457985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>
            <a:extLst>
              <a:ext uri="{FF2B5EF4-FFF2-40B4-BE49-F238E27FC236}">
                <a16:creationId xmlns:a16="http://schemas.microsoft.com/office/drawing/2014/main" id="{C5DD231D-D53A-BBD3-6A35-DC63C79B6E2F}"/>
              </a:ext>
            </a:extLst>
          </p:cNvPr>
          <p:cNvSpPr/>
          <p:nvPr/>
        </p:nvSpPr>
        <p:spPr>
          <a:xfrm>
            <a:off x="2465038" y="1521993"/>
            <a:ext cx="7261923" cy="243137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he-IL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שתהיה לכולנו שנה טובה </a:t>
            </a:r>
          </a:p>
          <a:p>
            <a:pPr algn="ctr">
              <a:lnSpc>
                <a:spcPct val="150000"/>
              </a:lnSpc>
            </a:pPr>
            <a:r>
              <a:rPr lang="he-IL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והרבה כתית מעולה</a:t>
            </a:r>
            <a:endParaRPr lang="he-IL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09421688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10740</TotalTime>
  <Words>381</Words>
  <Application>Microsoft Macintosh PowerPoint</Application>
  <PresentationFormat>Widescreen</PresentationFormat>
  <Paragraphs>59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Aptos</vt:lpstr>
      <vt:lpstr>Aptos Display</vt:lpstr>
      <vt:lpstr>Arial</vt:lpstr>
      <vt:lpstr>Wingdings</vt:lpstr>
      <vt:lpstr>ערכת נושא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Isaac Zipori</dc:creator>
  <cp:lastModifiedBy>adi@quana.co.il</cp:lastModifiedBy>
  <cp:revision>2</cp:revision>
  <dcterms:created xsi:type="dcterms:W3CDTF">2026-08-13T06:23:06Z</dcterms:created>
  <dcterms:modified xsi:type="dcterms:W3CDTF">2026-09-15T18:32:14Z</dcterms:modified>
</cp:coreProperties>
</file>