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3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3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3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650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766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0864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16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88808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78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16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8965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63123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7402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2425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006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9111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8900000">
            <a:off x="9814255" y="-1463040"/>
            <a:ext cx="3840480" cy="3840480"/>
          </a:xfrm>
          <a:prstGeom prst="teardrop">
            <a:avLst/>
          </a:prstGeom>
          <a:noFill/>
          <a:ln/>
        </p:spPr>
        <p:txBody>
          <a:bodyPr/>
          <a:lstStyle/>
          <a:p>
            <a:pPr marL="0" algn="r" defTabSz="457200" rtl="1" eaLnBrk="1" latinLnBrk="0" hangingPunct="1"/>
            <a:endParaRPr lang="en-IL"/>
          </a:p>
        </p:txBody>
      </p:sp>
      <p:sp>
        <p:nvSpPr>
          <p:cNvPr id="3" name="Shape 1"/>
          <p:cNvSpPr/>
          <p:nvPr/>
        </p:nvSpPr>
        <p:spPr>
          <a:xfrm rot="18900000">
            <a:off x="-914401" y="4522243"/>
            <a:ext cx="3291840" cy="3291840"/>
          </a:xfrm>
          <a:prstGeom prst="teardrop">
            <a:avLst/>
          </a:prstGeom>
          <a:noFill/>
          <a:ln/>
        </p:spPr>
        <p:txBody>
          <a:bodyPr/>
          <a:lstStyle/>
          <a:p>
            <a:pPr marL="0" algn="r" defTabSz="457200" rtl="1" eaLnBrk="1" latinLnBrk="0" hangingPunct="1"/>
            <a:endParaRPr lang="en-IL"/>
          </a:p>
        </p:txBody>
      </p:sp>
      <p:pic>
        <p:nvPicPr>
          <p:cNvPr id="4" name="Image 0" descr="/home/claude/quality_mark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628" y="502920"/>
            <a:ext cx="1234440" cy="15058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2148840"/>
            <a:ext cx="1072865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הזית כתרבות</a:t>
            </a:r>
            <a:endParaRPr lang="en-US" sz="5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097280" y="3291840"/>
            <a:ext cx="9997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he-IL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חיזוק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תו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האיכות של ענף הזית — המהלך האסטרטגי לעונת המסיק הקרובה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4358488" y="4114800"/>
            <a:ext cx="3474720" cy="18288"/>
          </a:xfrm>
          <a:prstGeom prst="rect">
            <a:avLst/>
          </a:prstGeom>
          <a:solidFill>
            <a:srgbClr val="3C4A26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1097280" y="4297680"/>
            <a:ext cx="99971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E6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כנס מגדלים</a:t>
            </a:r>
            <a:endParaRPr lang="en-US" sz="3200" dirty="0"/>
          </a:p>
        </p:txBody>
      </p:sp>
      <p:pic>
        <p:nvPicPr>
          <p:cNvPr id="10" name="Image 1" descr="/home/claude/logo_olive_divis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436" y="5806440"/>
            <a:ext cx="516532" cy="530352"/>
          </a:xfrm>
          <a:prstGeom prst="rect">
            <a:avLst/>
          </a:prstGeom>
        </p:spPr>
      </p:pic>
      <p:pic>
        <p:nvPicPr>
          <p:cNvPr id="11" name="Image 2" descr="/home/claude/logo_plants_counc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727" y="5843016"/>
            <a:ext cx="604229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38247" y="2971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תפיסת העל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4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הזית כתרבות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10911535" cy="1554480"/>
          </a:xfrm>
          <a:prstGeom prst="roundRect">
            <a:avLst>
              <a:gd name="adj" fmla="val 7059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5" name="Text 3"/>
          <p:cNvSpPr/>
          <p:nvPr/>
        </p:nvSpPr>
        <p:spPr>
          <a:xfrm>
            <a:off x="914400" y="187452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400" b="1" dirty="0">
                <a:solidFill>
                  <a:srgbClr val="1C6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ממוצר מדף לעוגן של תרבות ישראלית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2377440"/>
            <a:ext cx="10362895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5000"/>
              </a:lnSpc>
              <a:buNone/>
            </a:pPr>
            <a:r>
              <a:rPr lang="en-US" sz="200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המהלך האסטרטגי לשנת המסיק הקרובה מבקש לחזק ולהוביל שינוי תפיסתי: משמן זית כמוצר מדף לשמן זית כעוגן של תרבות ישראלית.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 rot="18900000">
            <a:off x="822960" y="3703320"/>
            <a:ext cx="566928" cy="566928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8" name="Image 0" descr="/home/claude/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38" y="3890406"/>
            <a:ext cx="226771" cy="22677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00200" y="3657600"/>
            <a:ext cx="976853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35000"/>
              </a:lnSpc>
              <a:buNone/>
            </a:pPr>
            <a:r>
              <a:rPr lang="en-US" sz="200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בדומה למה שעבר ענף היין בישראל, המטרה היא ליצור סביב הזית עולם תוכן שלם המשלב חקלאות, קולינריה, תיירות, מסורת, חינוך וקהילה — כך שצריכת שמן זית איכותי תהפוך לחוויה בעלת ערך, ולא רק להחלטת קנייה.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22960" y="5257800"/>
            <a:ext cx="10545775" cy="10973"/>
          </a:xfrm>
          <a:prstGeom prst="rect">
            <a:avLst/>
          </a:prstGeom>
          <a:solidFill>
            <a:srgbClr val="DADFC8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1" name="Text 8"/>
          <p:cNvSpPr/>
          <p:nvPr/>
        </p:nvSpPr>
        <p:spPr>
          <a:xfrm>
            <a:off x="822960" y="548640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400" i="1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בדיוק כפי שהיין הפך מחקלאות לתרבות — כך גם הזית.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pic>
        <p:nvPicPr>
          <p:cNvPr id="13" name="Image 0" descr="/home/claude/quality_mark_crop.png">
            <a:extLst>
              <a:ext uri="{FF2B5EF4-FFF2-40B4-BE49-F238E27FC236}">
                <a16:creationId xmlns:a16="http://schemas.microsoft.com/office/drawing/2014/main" id="{9191994B-D147-6364-2AF1-464B306EF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5" y="22862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73463" y="283367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עקרונות המהלך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חמישה שינויי תפיסה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חלק ראשון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10911535" cy="1234440"/>
          </a:xfrm>
          <a:prstGeom prst="roundRect">
            <a:avLst>
              <a:gd name="adj" fmla="val 740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9859975" y="2217420"/>
            <a:ext cx="640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000" b="1" dirty="0">
                <a:solidFill>
                  <a:srgbClr val="D8DE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 rot="18900000">
            <a:off x="10774375" y="226314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8" name="Image 0" descr="/home/claude/icons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399" y="2474366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88720" y="2075688"/>
            <a:ext cx="84426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800" b="1" dirty="0">
                <a:solidFill>
                  <a:srgbClr val="1C6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מהצרכן אל החוויה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188720" y="2468880"/>
            <a:ext cx="84426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לא מוכרים שמן זית. מספרים סיפור, יוצרים מפגש ומייצרים חוויה.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40080" y="3383280"/>
            <a:ext cx="10911535" cy="1234440"/>
          </a:xfrm>
          <a:prstGeom prst="roundRect">
            <a:avLst>
              <a:gd name="adj" fmla="val 740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9859975" y="3634740"/>
            <a:ext cx="640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000" b="1" dirty="0">
                <a:solidFill>
                  <a:srgbClr val="D8DE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3" name="Shape 10"/>
          <p:cNvSpPr/>
          <p:nvPr/>
        </p:nvSpPr>
        <p:spPr>
          <a:xfrm rot="18900000">
            <a:off x="10774375" y="368046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14" name="Image 1" descr="/home/claude/icons/userA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6399" y="3891686"/>
            <a:ext cx="256032" cy="25603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188720" y="3493008"/>
            <a:ext cx="84426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800" b="1" dirty="0">
                <a:solidFill>
                  <a:srgbClr val="1C6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מהמוצר אל המגדל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1188720" y="3886200"/>
            <a:ext cx="84426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המגדל הופך לפנים של הענף. לכל שמן יש מקור, משפחה, אדמה וסיפור.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640080" y="4800600"/>
            <a:ext cx="10911535" cy="1234440"/>
          </a:xfrm>
          <a:prstGeom prst="roundRect">
            <a:avLst>
              <a:gd name="adj" fmla="val 740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8" name="Text 14"/>
          <p:cNvSpPr/>
          <p:nvPr/>
        </p:nvSpPr>
        <p:spPr>
          <a:xfrm>
            <a:off x="9859975" y="5052060"/>
            <a:ext cx="640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000" b="1" dirty="0">
                <a:solidFill>
                  <a:srgbClr val="D8DE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9" name="Shape 15"/>
          <p:cNvSpPr/>
          <p:nvPr/>
        </p:nvSpPr>
        <p:spPr>
          <a:xfrm rot="18900000">
            <a:off x="10774375" y="509778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20" name="Image 2" descr="/home/claude/icons/palet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6399" y="5309006"/>
            <a:ext cx="256032" cy="25603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188720" y="4910328"/>
            <a:ext cx="84426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800" b="1" dirty="0">
                <a:solidFill>
                  <a:srgbClr val="1C6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מהחקלאות אל התרבות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1188720" y="5303520"/>
            <a:ext cx="84426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חיבור בין מגדלים, שפים, מסעדות, מוזיאונים, אמנים, יקבים, מוסדות תרבות, רשויות ותיירות.</a:t>
            </a:r>
            <a:endParaRPr lang="en-US" sz="1350" dirty="0"/>
          </a:p>
        </p:txBody>
      </p:sp>
      <p:sp>
        <p:nvSpPr>
          <p:cNvPr id="23" name="Text 18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pic>
        <p:nvPicPr>
          <p:cNvPr id="24" name="Image 0" descr="/home/claude/quality_mark_crop.png">
            <a:extLst>
              <a:ext uri="{FF2B5EF4-FFF2-40B4-BE49-F238E27FC236}">
                <a16:creationId xmlns:a16="http://schemas.microsoft.com/office/drawing/2014/main" id="{A467D7A3-E8E4-81F9-489B-46F5649F6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53" y="155253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21745" y="274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עקרונות המהלך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חמישה שינויי תפיסה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חלק שני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10911535" cy="1234440"/>
          </a:xfrm>
          <a:prstGeom prst="roundRect">
            <a:avLst>
              <a:gd name="adj" fmla="val 740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9859975" y="2217420"/>
            <a:ext cx="640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000" b="1" dirty="0">
                <a:solidFill>
                  <a:srgbClr val="D8DE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 rot="18900000">
            <a:off x="10774375" y="226314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8" name="Image 0" descr="/home/claude/icons/calend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399" y="2474366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88720" y="2075688"/>
            <a:ext cx="84426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800" b="1" dirty="0">
                <a:solidFill>
                  <a:srgbClr val="1C6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מהעונה לאירוע מתמשך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188720" y="2468880"/>
            <a:ext cx="84426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עונת המסיק הופכת לעונת תרבות ארצית עם רצף אירועים לאורך מספר חודשים.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40080" y="3383280"/>
            <a:ext cx="10911535" cy="1234440"/>
          </a:xfrm>
          <a:prstGeom prst="roundRect">
            <a:avLst>
              <a:gd name="adj" fmla="val 740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9859975" y="3634740"/>
            <a:ext cx="640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000" b="1" dirty="0">
                <a:solidFill>
                  <a:srgbClr val="D8DE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13" name="Shape 10"/>
          <p:cNvSpPr/>
          <p:nvPr/>
        </p:nvSpPr>
        <p:spPr>
          <a:xfrm rot="18900000">
            <a:off x="10774375" y="368046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14" name="Image 1" descr="/home/claude/icons/ge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6399" y="3891686"/>
            <a:ext cx="256032" cy="25603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188720" y="3493008"/>
            <a:ext cx="84426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800" b="1" dirty="0">
                <a:solidFill>
                  <a:srgbClr val="1C6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מהצריכה לערך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1188720" y="3886200"/>
            <a:ext cx="84426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חיזוק ההעדפה לשמן זית ישראלי איכותי באמצעות חיבור רגשי, תרבותי וקולינרי.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640080" y="5074920"/>
            <a:ext cx="10911535" cy="1051560"/>
          </a:xfrm>
          <a:prstGeom prst="roundRect">
            <a:avLst>
              <a:gd name="adj" fmla="val 8696"/>
            </a:avLst>
          </a:prstGeom>
          <a:solidFill>
            <a:srgbClr val="16240F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8" name="Text 14"/>
          <p:cNvSpPr/>
          <p:nvPr/>
        </p:nvSpPr>
        <p:spPr>
          <a:xfrm>
            <a:off x="914400" y="5193792"/>
            <a:ext cx="103628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E4E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בדומה למה שעבר ענף היין בישראל — עונת המסיק הופכת מרגע מכירה לעונת תרבות ארצית שמייצרת ערך רגשי וקולינרי לאורך כל השנה.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pic>
        <p:nvPicPr>
          <p:cNvPr id="20" name="Image 0" descr="/home/claude/quality_mark_crop.png">
            <a:extLst>
              <a:ext uri="{FF2B5EF4-FFF2-40B4-BE49-F238E27FC236}">
                <a16:creationId xmlns:a16="http://schemas.microsoft.com/office/drawing/2014/main" id="{2F2E2BD6-218D-AA36-BF15-C38577EB3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195" y="185798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38247" y="284378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עוגני הפעילות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ארבעת עוגני הפעילות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278728" y="169164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5" name="Shape 3"/>
          <p:cNvSpPr/>
          <p:nvPr/>
        </p:nvSpPr>
        <p:spPr>
          <a:xfrm rot="18900000">
            <a:off x="10591495" y="196596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6" name="Image 0" descr="/home/claude/icons/utensi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519" y="2177186"/>
            <a:ext cx="256032" cy="2560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53048" y="198424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9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קולינריה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553048" y="2560320"/>
            <a:ext cx="472424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5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אירועי שפים, מסעדות, טעימות, שווקים ופופ־אפים.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40080" y="169164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0" name="Shape 7"/>
          <p:cNvSpPr/>
          <p:nvPr/>
        </p:nvSpPr>
        <p:spPr>
          <a:xfrm rot="18900000">
            <a:off x="4952848" y="196596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11" name="Image 1" descr="/home/claude/icons/hi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872" y="2177186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14400" y="198424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9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תיירות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914400" y="2560320"/>
            <a:ext cx="472424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5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ביקורים בבתי בד, כרמים, מסלולי מסיק וחוויות משפחתיות.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6278728" y="393192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5" name="Shape 11"/>
          <p:cNvSpPr/>
          <p:nvPr/>
        </p:nvSpPr>
        <p:spPr>
          <a:xfrm rot="18900000">
            <a:off x="10591495" y="4206240"/>
            <a:ext cx="640080" cy="640080"/>
          </a:xfrm>
          <a:prstGeom prst="teardrop">
            <a:avLst/>
          </a:prstGeom>
          <a:solidFill>
            <a:srgbClr val="6E8F49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16" name="Image 2" descr="/home/claude/icons/mask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3519" y="4417466"/>
            <a:ext cx="256032" cy="2560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53048" y="422452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9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תרבות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6553048" y="4800600"/>
            <a:ext cx="472424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5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פסטיבלים, מוזיקה, אמנות, סיורים והרצאות.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40080" y="393192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20" name="Shape 15"/>
          <p:cNvSpPr/>
          <p:nvPr/>
        </p:nvSpPr>
        <p:spPr>
          <a:xfrm rot="18900000">
            <a:off x="4952848" y="420624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21" name="Image 3" descr="/home/claude/icons/boo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4872" y="4417466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4400" y="422452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9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חינוך ומורשת</a:t>
            </a:r>
            <a:endParaRPr lang="en-US" sz="1900" dirty="0"/>
          </a:p>
        </p:txBody>
      </p:sp>
      <p:sp>
        <p:nvSpPr>
          <p:cNvPr id="23" name="Text 17"/>
          <p:cNvSpPr/>
          <p:nvPr/>
        </p:nvSpPr>
        <p:spPr>
          <a:xfrm>
            <a:off x="914400" y="4800600"/>
            <a:ext cx="472424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25000"/>
              </a:lnSpc>
              <a:buNone/>
            </a:pPr>
            <a:r>
              <a:rPr lang="en-US" sz="13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סיפורו של הזית הישראלי, מסורת המסיק והחקלאות המקומית.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pic>
        <p:nvPicPr>
          <p:cNvPr id="25" name="Image 0" descr="/home/claude/quality_mark_crop.png">
            <a:extLst>
              <a:ext uri="{FF2B5EF4-FFF2-40B4-BE49-F238E27FC236}">
                <a16:creationId xmlns:a16="http://schemas.microsoft.com/office/drawing/2014/main" id="{C08DC9CE-3140-F7A0-4C63-7CA149C55E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" y="24319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על הפרק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היקף הפעילות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097317" y="1783080"/>
            <a:ext cx="3454298" cy="2103120"/>
          </a:xfrm>
          <a:prstGeom prst="roundRect">
            <a:avLst>
              <a:gd name="adj" fmla="val 521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5" name="Shape 3"/>
          <p:cNvSpPr/>
          <p:nvPr/>
        </p:nvSpPr>
        <p:spPr>
          <a:xfrm rot="18900000">
            <a:off x="9504426" y="210312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6" name="Image 0" descr="/home/claude/icons/map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50" y="2314346"/>
            <a:ext cx="256032" cy="2560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97317" y="2926080"/>
            <a:ext cx="345429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צפון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234477" y="3383280"/>
            <a:ext cx="31799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אירועים ופעילויות מסיק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68698" y="1783080"/>
            <a:ext cx="3454298" cy="2103120"/>
          </a:xfrm>
          <a:prstGeom prst="roundRect">
            <a:avLst>
              <a:gd name="adj" fmla="val 521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0" name="Shape 7"/>
          <p:cNvSpPr/>
          <p:nvPr/>
        </p:nvSpPr>
        <p:spPr>
          <a:xfrm rot="18900000">
            <a:off x="5775808" y="210312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11" name="Image 1" descr="/home/claude/icons/map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832" y="2314346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368698" y="2926080"/>
            <a:ext cx="345429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מרכז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505858" y="3383280"/>
            <a:ext cx="31799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אירועים ופעילויות מסיק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40080" y="1783080"/>
            <a:ext cx="3454298" cy="2103120"/>
          </a:xfrm>
          <a:prstGeom prst="roundRect">
            <a:avLst>
              <a:gd name="adj" fmla="val 5217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5" name="Shape 11"/>
          <p:cNvSpPr/>
          <p:nvPr/>
        </p:nvSpPr>
        <p:spPr>
          <a:xfrm rot="18900000">
            <a:off x="2047189" y="210312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16" name="Image 2" descr="/home/claude/icons/map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213" y="2314346"/>
            <a:ext cx="256032" cy="2560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080" y="2926080"/>
            <a:ext cx="345429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דרום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777240" y="3383280"/>
            <a:ext cx="31799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אירועים ופעילויות מסיק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40080" y="4251960"/>
            <a:ext cx="10911535" cy="1234440"/>
          </a:xfrm>
          <a:prstGeom prst="roundRect">
            <a:avLst>
              <a:gd name="adj" fmla="val 8889"/>
            </a:avLst>
          </a:prstGeom>
          <a:solidFill>
            <a:srgbClr val="16240F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20" name="Shape 15"/>
          <p:cNvSpPr/>
          <p:nvPr/>
        </p:nvSpPr>
        <p:spPr>
          <a:xfrm rot="18900000">
            <a:off x="10682935" y="4553712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21" name="Image 3" descr="/home/claude/icons/calend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4959" y="4764938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4400" y="4407408"/>
            <a:ext cx="926561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פעילות מתמשכת לאורך כל השנה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914400" y="4892040"/>
            <a:ext cx="926561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00" dirty="0">
                <a:solidFill>
                  <a:srgbClr val="C6D1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עונת המסיק כפתיחה — ורצף אירועים לאורך השנה כולה, לא אירוע חד־פעמי.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pic>
        <p:nvPicPr>
          <p:cNvPr id="25" name="Image 0" descr="/home/claude/quality_mark_crop.png">
            <a:extLst>
              <a:ext uri="{FF2B5EF4-FFF2-40B4-BE49-F238E27FC236}">
                <a16:creationId xmlns:a16="http://schemas.microsoft.com/office/drawing/2014/main" id="{D5163A73-DFE9-E30D-D0E1-743A02A5F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" y="115759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1831" y="3429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מטרות ויעדים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לאן אנחנו הולכים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911535" cy="704088"/>
          </a:xfrm>
          <a:prstGeom prst="roundRect">
            <a:avLst>
              <a:gd name="adj" fmla="val 11688"/>
            </a:avLst>
          </a:prstGeom>
          <a:solidFill>
            <a:srgbClr val="EEF1E1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5" name="Shape 3"/>
          <p:cNvSpPr/>
          <p:nvPr/>
        </p:nvSpPr>
        <p:spPr>
          <a:xfrm rot="18900000">
            <a:off x="10957255" y="1796796"/>
            <a:ext cx="493776" cy="493776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6" name="Image 0" descr="/home/claude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64" y="1969618"/>
            <a:ext cx="177759" cy="1777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1691640"/>
            <a:ext cx="981425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5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הגדלת החשיפה לשמן זית ישראלי איכותי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40080" y="2532888"/>
            <a:ext cx="10911535" cy="704088"/>
          </a:xfrm>
          <a:prstGeom prst="roundRect">
            <a:avLst>
              <a:gd name="adj" fmla="val 11688"/>
            </a:avLst>
          </a:prstGeom>
          <a:solidFill>
            <a:srgbClr val="EEF1E1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9" name="Shape 6"/>
          <p:cNvSpPr/>
          <p:nvPr/>
        </p:nvSpPr>
        <p:spPr>
          <a:xfrm rot="18900000">
            <a:off x="10957255" y="2638044"/>
            <a:ext cx="493776" cy="493776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10" name="Image 1" descr="/home/claude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64" y="2810866"/>
            <a:ext cx="177759" cy="17775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68680" y="2532888"/>
            <a:ext cx="981425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5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הרחבת שיתופי הפעולה עם גופי תרבות, קולינריה ותיירות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640080" y="3374136"/>
            <a:ext cx="10911535" cy="704088"/>
          </a:xfrm>
          <a:prstGeom prst="roundRect">
            <a:avLst>
              <a:gd name="adj" fmla="val 11688"/>
            </a:avLst>
          </a:prstGeom>
          <a:solidFill>
            <a:srgbClr val="EEF1E1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13" name="Shape 9"/>
          <p:cNvSpPr/>
          <p:nvPr/>
        </p:nvSpPr>
        <p:spPr>
          <a:xfrm rot="18900000">
            <a:off x="10957255" y="3479292"/>
            <a:ext cx="493776" cy="493776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14" name="Image 2" descr="/home/claude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64" y="3652114"/>
            <a:ext cx="177759" cy="17775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68680" y="3374136"/>
            <a:ext cx="981425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5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הגדלת מספר המבקרים באירועי המסיק</a:t>
            </a:r>
            <a:endParaRPr lang="en-US" sz="1550" dirty="0"/>
          </a:p>
        </p:txBody>
      </p:sp>
      <p:sp>
        <p:nvSpPr>
          <p:cNvPr id="16" name="Shape 11"/>
          <p:cNvSpPr/>
          <p:nvPr/>
        </p:nvSpPr>
        <p:spPr>
          <a:xfrm>
            <a:off x="640080" y="4215384"/>
            <a:ext cx="10911535" cy="704088"/>
          </a:xfrm>
          <a:prstGeom prst="roundRect">
            <a:avLst>
              <a:gd name="adj" fmla="val 11688"/>
            </a:avLst>
          </a:prstGeom>
          <a:solidFill>
            <a:srgbClr val="EEF1E1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17" name="Shape 12"/>
          <p:cNvSpPr/>
          <p:nvPr/>
        </p:nvSpPr>
        <p:spPr>
          <a:xfrm rot="18900000">
            <a:off x="10957255" y="4320540"/>
            <a:ext cx="493776" cy="493776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18" name="Image 3" descr="/home/claude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64" y="4493362"/>
            <a:ext cx="177759" cy="17775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68680" y="4215384"/>
            <a:ext cx="981425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5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חיזוק הקשר הישיר בין הציבור למגדלים</a:t>
            </a:r>
            <a:endParaRPr lang="en-US" sz="1550" dirty="0"/>
          </a:p>
        </p:txBody>
      </p:sp>
      <p:sp>
        <p:nvSpPr>
          <p:cNvPr id="20" name="Shape 14"/>
          <p:cNvSpPr/>
          <p:nvPr/>
        </p:nvSpPr>
        <p:spPr>
          <a:xfrm>
            <a:off x="640080" y="5056632"/>
            <a:ext cx="10911535" cy="704088"/>
          </a:xfrm>
          <a:prstGeom prst="roundRect">
            <a:avLst>
              <a:gd name="adj" fmla="val 11688"/>
            </a:avLst>
          </a:prstGeom>
          <a:solidFill>
            <a:srgbClr val="EEF1E1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21" name="Shape 15"/>
          <p:cNvSpPr/>
          <p:nvPr/>
        </p:nvSpPr>
        <p:spPr>
          <a:xfrm rot="18900000">
            <a:off x="10957255" y="5161788"/>
            <a:ext cx="493776" cy="493776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22" name="Image 4" descr="/home/claude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264" y="5334610"/>
            <a:ext cx="177759" cy="17775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68680" y="5056632"/>
            <a:ext cx="981425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5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מיצוב ענף הזית כמרכיב מרכזי בתרבות האוכל והאירוח בישראל</a:t>
            </a:r>
            <a:endParaRPr lang="en-US" sz="1550" dirty="0"/>
          </a:p>
        </p:txBody>
      </p:sp>
      <p:sp>
        <p:nvSpPr>
          <p:cNvPr id="24" name="Text 17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pic>
        <p:nvPicPr>
          <p:cNvPr id="25" name="Image 0" descr="/home/claude/quality_mark_crop.png">
            <a:extLst>
              <a:ext uri="{FF2B5EF4-FFF2-40B4-BE49-F238E27FC236}">
                <a16:creationId xmlns:a16="http://schemas.microsoft.com/office/drawing/2014/main" id="{F94FF2EC-8706-D8AF-120C-39CF7DCC1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08" y="117218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38247" y="341441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kern="0" spc="100" dirty="0">
                <a:solidFill>
                  <a:srgbClr val="E6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האתגר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775781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שנה עם תחרות מחירים חריגה</a:t>
            </a:r>
            <a:endParaRPr lang="en-US" sz="3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30000"/>
              </a:lnSpc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המדפים מתמלאים בשמן זית מיובא וזול מאוד, והצרכן ניצב מול פערי מחירים משמעותיים.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10911535" cy="1005840"/>
          </a:xfrm>
          <a:prstGeom prst="roundRect">
            <a:avLst>
              <a:gd name="adj" fmla="val 10909"/>
            </a:avLst>
          </a:prstGeom>
          <a:solidFill>
            <a:srgbClr val="B23A22"/>
          </a:solidFill>
          <a:ln/>
        </p:spPr>
        <p:txBody>
          <a:bodyPr/>
          <a:lstStyle/>
          <a:p>
            <a:pPr algn="ctr" rtl="1"/>
            <a:endParaRPr lang="en-IL"/>
          </a:p>
        </p:txBody>
      </p:sp>
      <p:pic>
        <p:nvPicPr>
          <p:cNvPr id="6" name="Image 0" descr="/home/claude/quality_mark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247" y="2844562"/>
            <a:ext cx="658368" cy="8031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80360"/>
            <a:ext cx="93570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כדי להתחרות, אנחנו חייבים להבליט את מה שמייחד אותנו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9029471" y="4114800"/>
            <a:ext cx="2522144" cy="868680"/>
          </a:xfrm>
          <a:prstGeom prst="roundRect">
            <a:avLst>
              <a:gd name="adj" fmla="val 10526"/>
            </a:avLst>
          </a:prstGeom>
          <a:solidFill>
            <a:srgbClr val="263420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9" name="Text 6"/>
          <p:cNvSpPr/>
          <p:nvPr/>
        </p:nvSpPr>
        <p:spPr>
          <a:xfrm>
            <a:off x="9029471" y="4114800"/>
            <a:ext cx="252214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E6B9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איכות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33008" y="4114800"/>
            <a:ext cx="2522144" cy="868680"/>
          </a:xfrm>
          <a:prstGeom prst="roundRect">
            <a:avLst>
              <a:gd name="adj" fmla="val 10526"/>
            </a:avLst>
          </a:prstGeom>
          <a:solidFill>
            <a:srgbClr val="263420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1" name="Text 8"/>
          <p:cNvSpPr/>
          <p:nvPr/>
        </p:nvSpPr>
        <p:spPr>
          <a:xfrm>
            <a:off x="6233008" y="4114800"/>
            <a:ext cx="252214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E6B9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מקור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436544" y="4114800"/>
            <a:ext cx="2522144" cy="868680"/>
          </a:xfrm>
          <a:prstGeom prst="roundRect">
            <a:avLst>
              <a:gd name="adj" fmla="val 10526"/>
            </a:avLst>
          </a:prstGeom>
          <a:solidFill>
            <a:srgbClr val="263420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3" name="Text 10"/>
          <p:cNvSpPr/>
          <p:nvPr/>
        </p:nvSpPr>
        <p:spPr>
          <a:xfrm>
            <a:off x="3436544" y="4114800"/>
            <a:ext cx="252214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E6B9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אמינות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40080" y="4114800"/>
            <a:ext cx="2522144" cy="868680"/>
          </a:xfrm>
          <a:prstGeom prst="roundRect">
            <a:avLst>
              <a:gd name="adj" fmla="val 10526"/>
            </a:avLst>
          </a:prstGeom>
          <a:solidFill>
            <a:srgbClr val="263420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pPr algn="ctr" rtl="1"/>
            <a:endParaRPr lang="en-IL"/>
          </a:p>
        </p:txBody>
      </p:sp>
      <p:sp>
        <p:nvSpPr>
          <p:cNvPr id="15" name="Text 12"/>
          <p:cNvSpPr/>
          <p:nvPr/>
        </p:nvSpPr>
        <p:spPr>
          <a:xfrm>
            <a:off x="640080" y="4114800"/>
            <a:ext cx="252214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E6B9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ישראליות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40080" y="5349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תו האיכות של ענף הזית הוא אחד הכלים המרכזיים לכך</a:t>
            </a: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00" dirty="0">
                <a:solidFill>
                  <a:srgbClr val="C6D1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pic>
        <p:nvPicPr>
          <p:cNvPr id="18" name="Image 0" descr="/home/claude/quality_mark_crop.png">
            <a:extLst>
              <a:ext uri="{FF2B5EF4-FFF2-40B4-BE49-F238E27FC236}">
                <a16:creationId xmlns:a16="http://schemas.microsoft.com/office/drawing/2014/main" id="{69589710-14A7-0CB7-8857-ABD543254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" y="184339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uality_mark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66928"/>
            <a:ext cx="914400" cy="11154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21128" y="384048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kern="0" spc="100" dirty="0">
                <a:solidFill>
                  <a:srgbClr val="1C6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תו האיכות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2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יותר מתווית על הבקבוק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278728" y="169164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6" name="Shape 3"/>
          <p:cNvSpPr/>
          <p:nvPr/>
        </p:nvSpPr>
        <p:spPr>
          <a:xfrm rot="18900000">
            <a:off x="10591495" y="196596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7" name="Image 1" descr="/home/claude/icons/certific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3519" y="2177186"/>
            <a:ext cx="256032" cy="25603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53048" y="198424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17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ביטחון לצרכן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553048" y="2532888"/>
            <a:ext cx="472424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 rtl="1">
              <a:lnSpc>
                <a:spcPct val="120000"/>
              </a:lnSpc>
              <a:buNone/>
            </a:pPr>
            <a:r>
              <a:rPr lang="en-US" sz="12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התו נותן לצרכן ביטחון שהוא קונה שמן זית ישראלי איכותי.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640080" y="169164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11" name="Shape 7"/>
          <p:cNvSpPr/>
          <p:nvPr/>
        </p:nvSpPr>
        <p:spPr>
          <a:xfrm rot="18900000">
            <a:off x="4952848" y="1965960"/>
            <a:ext cx="640080" cy="640080"/>
          </a:xfrm>
          <a:prstGeom prst="teardrop">
            <a:avLst/>
          </a:prstGeom>
          <a:solidFill>
            <a:srgbClr val="1C6B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12" name="Image 2" descr="/home/claude/icons/handsh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872" y="2177186"/>
            <a:ext cx="256032" cy="25603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14400" y="198424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17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סמל משותף לענף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914400" y="2532888"/>
            <a:ext cx="472424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 rtl="1">
              <a:lnSpc>
                <a:spcPct val="120000"/>
              </a:lnSpc>
              <a:buNone/>
            </a:pPr>
            <a:r>
              <a:rPr lang="en-US" sz="12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התו יכול להפוך לסמל המשותף שמחבר בין המגדלים, בתי הבד והמותגים השונים.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278728" y="393192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16" name="Shape 11"/>
          <p:cNvSpPr/>
          <p:nvPr/>
        </p:nvSpPr>
        <p:spPr>
          <a:xfrm rot="18900000">
            <a:off x="10591495" y="420624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17" name="Image 3" descr="/home/claude/icons/bullhor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3519" y="4417466"/>
            <a:ext cx="256032" cy="25603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53048" y="422452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17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קידומים ואירועים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6553048" y="4773168"/>
            <a:ext cx="472424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 rtl="1">
              <a:lnSpc>
                <a:spcPct val="120000"/>
              </a:lnSpc>
              <a:buNone/>
            </a:pPr>
            <a:r>
              <a:rPr lang="en-US" sz="12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שימוש בתו ליצירת קידומים משותפים, אירועים ופעילויות לאורך כל השנה.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640080" y="3931920"/>
            <a:ext cx="5272888" cy="1874520"/>
          </a:xfrm>
          <a:prstGeom prst="roundRect">
            <a:avLst>
              <a:gd name="adj" fmla="val 5854"/>
            </a:avLst>
          </a:prstGeom>
          <a:solidFill>
            <a:srgbClr val="EEF1E1"/>
          </a:solidFill>
          <a:ln/>
        </p:spPr>
        <p:txBody>
          <a:bodyPr/>
          <a:lstStyle/>
          <a:p>
            <a:pPr marL="0" algn="r" defTabSz="914400" rtl="1" eaLnBrk="1" latinLnBrk="0" hangingPunct="1"/>
            <a:endParaRPr lang="en-IL"/>
          </a:p>
        </p:txBody>
      </p:sp>
      <p:sp>
        <p:nvSpPr>
          <p:cNvPr id="21" name="Shape 15"/>
          <p:cNvSpPr/>
          <p:nvPr/>
        </p:nvSpPr>
        <p:spPr>
          <a:xfrm rot="18900000">
            <a:off x="4952848" y="4206240"/>
            <a:ext cx="640080" cy="640080"/>
          </a:xfrm>
          <a:prstGeom prst="teardrop">
            <a:avLst/>
          </a:prstGeom>
          <a:solidFill>
            <a:srgbClr val="6E8F49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22" name="Image 4" descr="/home/claude/icons/us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4872" y="4417466"/>
            <a:ext cx="256032" cy="25603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14400" y="4224528"/>
            <a:ext cx="3901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1700" b="1" dirty="0">
                <a:solidFill>
                  <a:srgbClr val="222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האנשים שמאחורי השמן</a:t>
            </a:r>
            <a:endParaRPr lang="en-US" sz="1700" dirty="0"/>
          </a:p>
        </p:txBody>
      </p:sp>
      <p:sp>
        <p:nvSpPr>
          <p:cNvPr id="24" name="Text 17"/>
          <p:cNvSpPr/>
          <p:nvPr/>
        </p:nvSpPr>
        <p:spPr>
          <a:xfrm>
            <a:off x="914400" y="4773168"/>
            <a:ext cx="472424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 rtl="1">
              <a:lnSpc>
                <a:spcPct val="120000"/>
              </a:lnSpc>
              <a:buNone/>
            </a:pPr>
            <a:r>
              <a:rPr lang="en-US" sz="1250" dirty="0">
                <a:solidFill>
                  <a:srgbClr val="222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הבאה לקדמת הבמה של האנשים והסיפורים האישיים שמרכיבים את הענף.</a:t>
            </a:r>
            <a:endParaRPr lang="en-US" sz="1250" dirty="0"/>
          </a:p>
        </p:txBody>
      </p:sp>
      <p:sp>
        <p:nvSpPr>
          <p:cNvPr id="25" name="Text 18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5F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8900000">
            <a:off x="5775808" y="822960"/>
            <a:ext cx="640080" cy="640080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3" name="Image 0" descr="/home/claude/icons/quo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832" y="1034186"/>
            <a:ext cx="256032" cy="256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18745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30000"/>
              </a:lnSpc>
              <a:buNone/>
            </a:pPr>
            <a:r>
              <a:rPr lang="en-US" sz="2700" b="1" i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המטרה שלנו אינה רק להגדיל את צריכת שמן הזית, אלא להמשיך לבנות בישראל תרבות זית.</a:t>
            </a:r>
            <a:endParaRPr lang="en-US" sz="27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280160" y="3611880"/>
            <a:ext cx="963137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 rtl="1">
              <a:lnSpc>
                <a:spcPct val="130000"/>
              </a:lnSpc>
              <a:buNone/>
            </a:pP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בדיוק כפי שהיין הפך מחקלאות לתרבות — כך גם הזית יהפוך לסמל של איכות, קולינריה, תיירות וזהות ישראלית.</a:t>
            </a:r>
            <a:endParaRPr lang="en-US" sz="17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5181448" y="5074920"/>
            <a:ext cx="1828800" cy="18288"/>
          </a:xfrm>
          <a:prstGeom prst="rect">
            <a:avLst/>
          </a:prstGeom>
          <a:solidFill>
            <a:srgbClr val="C99A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7" name="Text 4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C6D1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pic>
        <p:nvPicPr>
          <p:cNvPr id="8" name="Image 0" descr="/home/claude/quality_mark_crop.png">
            <a:extLst>
              <a:ext uri="{FF2B5EF4-FFF2-40B4-BE49-F238E27FC236}">
                <a16:creationId xmlns:a16="http://schemas.microsoft.com/office/drawing/2014/main" id="{F500EF6C-E1C0-4B36-E0FA-6DEA7CBC7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229221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8900000">
            <a:off x="9997135" y="-1280160"/>
            <a:ext cx="3474720" cy="3474720"/>
          </a:xfrm>
          <a:prstGeom prst="teardrop">
            <a:avLst/>
          </a:prstGeom>
          <a:noFill/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3" name="Shape 1"/>
          <p:cNvSpPr/>
          <p:nvPr/>
        </p:nvSpPr>
        <p:spPr>
          <a:xfrm rot="18900000">
            <a:off x="-1645920" y="4846320"/>
            <a:ext cx="2926080" cy="2926080"/>
          </a:xfrm>
          <a:prstGeom prst="teardrop">
            <a:avLst/>
          </a:prstGeom>
          <a:noFill/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731520" y="502920"/>
            <a:ext cx="107286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3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כי זה הסיפור של כולנו</a:t>
            </a:r>
            <a:endParaRPr lang="en-US" sz="3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6278728" y="1554480"/>
            <a:ext cx="5272888" cy="1508760"/>
          </a:xfrm>
          <a:prstGeom prst="roundRect">
            <a:avLst>
              <a:gd name="adj" fmla="val 7273"/>
            </a:avLst>
          </a:prstGeom>
          <a:solidFill>
            <a:srgbClr val="263420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6" name="Shape 4"/>
          <p:cNvSpPr/>
          <p:nvPr/>
        </p:nvSpPr>
        <p:spPr>
          <a:xfrm rot="18900000">
            <a:off x="8613419" y="1783080"/>
            <a:ext cx="603504" cy="603504"/>
          </a:xfrm>
          <a:prstGeom prst="teardrop">
            <a:avLst/>
          </a:prstGeom>
          <a:solidFill>
            <a:srgbClr val="C99A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7" name="Image 0" descr="/home/claude/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471" y="1982236"/>
            <a:ext cx="241402" cy="2414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278728" y="2450592"/>
            <a:ext cx="5272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מי שעדיין לא הצטרף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278728" y="2743200"/>
            <a:ext cx="5272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dirty="0">
                <a:solidFill>
                  <a:srgbClr val="E6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זה הזמן להצטרף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40080" y="1554480"/>
            <a:ext cx="5272888" cy="1508760"/>
          </a:xfrm>
          <a:prstGeom prst="roundRect">
            <a:avLst>
              <a:gd name="adj" fmla="val 7273"/>
            </a:avLst>
          </a:prstGeom>
          <a:solidFill>
            <a:srgbClr val="263420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pic>
        <p:nvPicPr>
          <p:cNvPr id="11" name="Image 1" descr="/home/claude/quality_mark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060" y="1737360"/>
            <a:ext cx="566928" cy="6915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40080" y="2450592"/>
            <a:ext cx="5272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מי שכבר נושא את התו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40080" y="2743200"/>
            <a:ext cx="5272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E6B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זה הזמן לחזק, לקדם ולספר את הסיפור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31520" y="3383280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100" b="1" i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הסיפור שלכם. הסיפור שלנו.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Shape 11"/>
          <p:cNvSpPr/>
          <p:nvPr/>
        </p:nvSpPr>
        <p:spPr>
          <a:xfrm>
            <a:off x="3261208" y="4160520"/>
            <a:ext cx="5669280" cy="822960"/>
          </a:xfrm>
          <a:prstGeom prst="roundRect">
            <a:avLst>
              <a:gd name="adj" fmla="val 50000"/>
            </a:avLst>
          </a:prstGeom>
          <a:solidFill>
            <a:srgbClr val="C99A2E"/>
          </a:solidFill>
          <a:ln/>
        </p:spPr>
        <p:txBody>
          <a:bodyPr/>
          <a:lstStyle/>
          <a:p>
            <a:pPr algn="r" rtl="1"/>
            <a:endParaRPr lang="en-IL"/>
          </a:p>
        </p:txBody>
      </p:sp>
      <p:sp>
        <p:nvSpPr>
          <p:cNvPr id="16" name="Text 12"/>
          <p:cNvSpPr/>
          <p:nvPr/>
        </p:nvSpPr>
        <p:spPr>
          <a:xfrm>
            <a:off x="3261208" y="4160520"/>
            <a:ext cx="5669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400" b="1" dirty="0">
                <a:solidFill>
                  <a:srgbClr val="1624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תו אחד — תו האיכות של ענף הזית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731520" y="5212080"/>
            <a:ext cx="107286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בעונה מאתגרת — דווקא עכשיו, חשוב שנהיה חזקים ביחד.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Image 2" descr="/home/claude/logo_olive_divis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5436" y="5961888"/>
            <a:ext cx="516532" cy="530352"/>
          </a:xfrm>
          <a:prstGeom prst="rect">
            <a:avLst/>
          </a:prstGeom>
        </p:spPr>
      </p:pic>
      <p:pic>
        <p:nvPicPr>
          <p:cNvPr id="20" name="Image 3" descr="/home/claude/logo_plants_counci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727" y="5998464"/>
            <a:ext cx="604229" cy="457200"/>
          </a:xfrm>
          <a:prstGeom prst="rect">
            <a:avLst/>
          </a:prstGeom>
        </p:spPr>
      </p:pic>
      <p:pic>
        <p:nvPicPr>
          <p:cNvPr id="21" name="Image 0" descr="/home/claude/quality_mark_crop.png">
            <a:extLst>
              <a:ext uri="{FF2B5EF4-FFF2-40B4-BE49-F238E27FC236}">
                <a16:creationId xmlns:a16="http://schemas.microsoft.com/office/drawing/2014/main" id="{155C37EE-C771-127B-7F36-0DD9ECD87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" y="22414"/>
            <a:ext cx="1234440" cy="15058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1150</TotalTime>
  <Words>579</Words>
  <Application>Microsoft Macintosh PowerPoint</Application>
  <PresentationFormat>Widescreen</PresentationFormat>
  <Paragraphs>107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adi@quana.co.il</cp:lastModifiedBy>
  <cp:revision>4</cp:revision>
  <dcterms:created xsi:type="dcterms:W3CDTF">2026-08-31T08:26:50Z</dcterms:created>
  <dcterms:modified xsi:type="dcterms:W3CDTF">2026-09-01T03:52:58Z</dcterms:modified>
</cp:coreProperties>
</file>